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AE20-EDB6-4DBD-BD19-EC2AE4CFA13F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C446-3D75-42E3-95A0-7C075936B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73D4-9381-4234-9D54-E28DD93FED56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6125-ED43-41F5-9008-A6CCA3B8A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E578-AE3A-47A2-9472-ECAD341FEE7D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78BE-AEFC-41B2-B64E-E0B8E9CE9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F416-5570-41BF-AFA8-2BF7A8DAEEA2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5AEE-EA48-4504-AA5D-A319FC79F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2C70-5D5B-4731-94EA-ACC2E5645342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FBAF-AA7A-423E-8B1A-88E20A15D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571E-199F-4634-BBDD-C1B7A64AC2DD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C9F-FBCE-430B-9C63-0EA6A53B7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33A2-40E3-4C84-B26E-CBD5DE5E03AE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4E80-4AE0-458A-92B7-0529F65FA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FF5A-806A-48E2-9766-1B27A4699720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7CB-0745-4263-9C38-E6F384804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1ED-1FAB-4CD6-95D7-55848A1BAAF0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625B-4196-4784-8235-0890B77EC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6798-4275-4C4B-8682-1A5333967D18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AB4C-C49F-49D5-84CD-1B1D4ADB0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2BBE-05B3-4E72-BC8F-ACA4AFC7AE9E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A2B4-BA9C-4824-A33C-CD59D2DD7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D00DE-5626-43E1-924D-7D9F63FD9157}" type="datetimeFigureOut">
              <a:rPr lang="ru-RU"/>
              <a:pPr>
                <a:defRPr/>
              </a:pPr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458BE-E4BC-42C7-86EB-C7229F9CE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4398"/>
            <a:ext cx="8208962" cy="3167063"/>
          </a:xfrm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«Весеннее пробуждение»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0800000" flipV="1">
            <a:off x="5868144" y="5085184"/>
            <a:ext cx="3099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endParaRPr lang="ru-RU" alt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Малютина С.С.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74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1.11111E-6 L -1.11111E-6 -0.073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971550" y="1628775"/>
            <a:ext cx="7124700" cy="3744913"/>
          </a:xfrm>
        </p:spPr>
        <p:txBody>
          <a:bodyPr/>
          <a:lstStyle/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март в народе? Почему?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марта.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марте птицы?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грача называют «вестником весны»?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в марте делают звери?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Кого мы поздравляем в марте? С каким праздником?</a:t>
            </a:r>
          </a:p>
        </p:txBody>
      </p:sp>
    </p:spTree>
    <p:custDataLst>
      <p:tags r:id="rId1"/>
    </p:custDataLst>
  </p:cSld>
  <p:clrMapOvr>
    <a:masterClrMapping/>
  </p:clrMapOvr>
  <p:transition spd="slow" advTm="2469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1009650" y="549275"/>
            <a:ext cx="3201988" cy="1082675"/>
          </a:xfrm>
        </p:spPr>
        <p:txBody>
          <a:bodyPr/>
          <a:lstStyle/>
          <a:p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554" name="Текст 5"/>
          <p:cNvSpPr>
            <a:spLocks noGrp="1"/>
          </p:cNvSpPr>
          <p:nvPr>
            <p:ph type="body" sz="half" idx="2"/>
          </p:nvPr>
        </p:nvSpPr>
        <p:spPr>
          <a:xfrm>
            <a:off x="1042988" y="1700213"/>
            <a:ext cx="2660650" cy="4157662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 середина весны. Повсюду тает снег, бегут бурные звонкие ручьи. Не напрасно апрель называют «месяцем живой воды».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852862" y="1844825"/>
            <a:ext cx="4607569" cy="3960440"/>
          </a:xfrm>
          <a:effectLst>
            <a:softEdge rad="112500"/>
          </a:effectLst>
        </p:spPr>
      </p:pic>
    </p:spTree>
  </p:cSld>
  <p:clrMapOvr>
    <a:masterClrMapping/>
  </p:clrMapOvr>
  <p:transition spd="slow" advTm="274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2660650" cy="1081088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Ручеек</a:t>
            </a:r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Ручеек бежит по лесенке,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 ступенькам ледяным,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весны живые песенки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Звонко скачут вслед за ним.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852863" y="764703"/>
            <a:ext cx="4279900" cy="4961951"/>
          </a:xfr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24700" cy="22320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2565400"/>
            <a:ext cx="6840760" cy="3815928"/>
          </a:xfrm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3113" cy="2303462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63955" y="2780928"/>
            <a:ext cx="3317558" cy="309634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662489" y="2780929"/>
            <a:ext cx="3365896" cy="309634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6064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962202" y="620688"/>
            <a:ext cx="4426222" cy="5616624"/>
          </a:xfrm>
          <a:effectLst>
            <a:softEdge rad="112500"/>
          </a:effectLst>
        </p:spPr>
      </p:pic>
      <p:sp>
        <p:nvSpPr>
          <p:cNvPr id="27651" name="Текст 6"/>
          <p:cNvSpPr>
            <a:spLocks noGrp="1"/>
          </p:cNvSpPr>
          <p:nvPr>
            <p:ph type="body" sz="half" idx="2"/>
          </p:nvPr>
        </p:nvSpPr>
        <p:spPr>
          <a:xfrm>
            <a:off x="1042988" y="1196975"/>
            <a:ext cx="2660650" cy="46609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Очень добродушная,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мягкая, послушная,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Но когда я захочу,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Даже камень источу.</a:t>
            </a:r>
          </a:p>
          <a:p>
            <a:pPr algn="just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К маме-речке бегу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молчать не могу.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Я ее сын родной,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родился весной.</a:t>
            </a:r>
          </a:p>
          <a:p>
            <a:pPr algn="just"/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Первым вылез из землицы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проталинке.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Хоть и маленький.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728787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09650" y="2420889"/>
            <a:ext cx="347186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3501008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123113" cy="14573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оживают муравейники, вылетают бабочки, шмели, пчелы и другие насекомые.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апреле снегири и свиристели улетают на север, а в родные края возвращаются скворцы, трясогузки и жаворонки.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2060848"/>
            <a:ext cx="3459106" cy="258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3573016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7162800" cy="606425"/>
          </a:xfrm>
        </p:spPr>
        <p:txBody>
          <a:bodyPr/>
          <a:lstStyle/>
          <a:p>
            <a:pPr algn="just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Люди рады весне, встречают ее песнями.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923928" y="1412776"/>
            <a:ext cx="4392488" cy="4464495"/>
          </a:xfrm>
          <a:effectLst>
            <a:softEdge rad="112500"/>
          </a:effectLst>
        </p:spPr>
      </p:pic>
      <p:sp>
        <p:nvSpPr>
          <p:cNvPr id="30723" name="Текст 6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914650" cy="45926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i="1" u="sng" smtClean="0">
                <a:latin typeface="Times New Roman" pitchFamily="18" charset="0"/>
                <a:cs typeface="Times New Roman" pitchFamily="18" charset="0"/>
              </a:rPr>
              <a:t>Песенка встречи весны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(хороводная)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Ой, весна-красна!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темных лесов,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Из-за синих морей приходи,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Солнцем нас озари!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 к нам весна с радостью,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великой милостью,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рожью зернистою,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пшеницей золотистою,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ячменем усатым,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овсом кучерявым, 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калиной-малиной,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 черной смородиной.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3113" cy="13684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988840"/>
            <a:ext cx="3471863" cy="254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3573016"/>
            <a:ext cx="352839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3113" cy="2232025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Зима не даром злится,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Прошла ее пора.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Весна в окно стучится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 гонит со двора.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           Ф.И.Тютчев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043608" y="3068960"/>
            <a:ext cx="3471863" cy="2788339"/>
          </a:xfrm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76056" y="3068960"/>
            <a:ext cx="3257103" cy="2788352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5362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32770" name="Объект 5"/>
          <p:cNvSpPr>
            <a:spLocks noGrp="1"/>
          </p:cNvSpPr>
          <p:nvPr>
            <p:ph idx="1"/>
          </p:nvPr>
        </p:nvSpPr>
        <p:spPr>
          <a:xfrm>
            <a:off x="1009650" y="1268413"/>
            <a:ext cx="7124700" cy="4321175"/>
          </a:xfrm>
        </p:spPr>
        <p:txBody>
          <a:bodyPr/>
          <a:lstStyle/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апрель в народе? Почему?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говорят «апрель с водой, а май с травой»?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такое ледоход?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делают в апреле лесные обитатели?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насекомые появляются в апреле?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птицы прилетают в апреле?</a:t>
            </a:r>
          </a:p>
          <a:p>
            <a:pPr>
              <a:buFont typeface="Verdana" pitchFamily="34" charset="0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занятия у людей в апреле?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>
          <a:xfrm>
            <a:off x="1042988" y="260350"/>
            <a:ext cx="2660650" cy="1401763"/>
          </a:xfrm>
        </p:spPr>
        <p:txBody>
          <a:bodyPr/>
          <a:lstStyle/>
          <a:p>
            <a:pPr algn="just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779912" y="1700808"/>
            <a:ext cx="5112568" cy="3962019"/>
          </a:xfrm>
          <a:effectLst>
            <a:softEdge rad="112500"/>
          </a:effectLst>
        </p:spPr>
      </p:pic>
      <p:sp>
        <p:nvSpPr>
          <p:cNvPr id="33795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/>
          <a:lstStyle/>
          <a:p>
            <a:pPr marL="171450" indent="-171450" algn="just">
              <a:buFontTx/>
              <a:buChar char="-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сердце весны. Снег уже сошел, только в самых глухих лесных чащах еще сохранились его остатки. Солнце поднимается высоко и греет землю. Дуют теплые ветры, по голубому небу плывут, как лебеди, белые облака.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871662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64040" y="2348880"/>
            <a:ext cx="6864343" cy="4104307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/>
          </p:nvPr>
        </p:nvSpPr>
        <p:spPr>
          <a:xfrm flipV="1">
            <a:off x="1009650" y="115888"/>
            <a:ext cx="2660650" cy="1225550"/>
          </a:xfrm>
        </p:spPr>
        <p:txBody>
          <a:bodyPr/>
          <a:lstStyle/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35842" name="Текст 7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Над речкой – рекой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Рыбка выгнулась дугой.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Оперлась на хвост,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Изогнулась словно мост.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каплях майского дождя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Засверкала чешуя семицветная.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 над зеленью ракит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небе радуга горит самоцветами!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779912" y="1412776"/>
            <a:ext cx="4464496" cy="420607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>
          <a:xfrm>
            <a:off x="971550" y="692150"/>
            <a:ext cx="7124700" cy="925513"/>
          </a:xfrm>
        </p:spPr>
        <p:txBody>
          <a:bodyPr/>
          <a:lstStyle/>
          <a:p>
            <a:pPr algn="ctr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 fontScale="92500" lnSpcReduction="10000"/>
          </a:bodyPr>
          <a:lstStyle/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Нашумела, нагремела,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промыла и ушла.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сады, и огороды  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Всей округи полила.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ждут не дождутся,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увидят – разбегутся.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Летела стрела,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Упала в лебеду.  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Ищу – не найду.</a:t>
            </a: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Заревел вол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сто гор, 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тысячу городов.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Крашеное коромысло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Над лугом повисло.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примерил белый цвет,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Соловей поет сонет,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зелень наш оделся край-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 теплом встречает…</a:t>
            </a:r>
          </a:p>
          <a:p>
            <a:pPr marL="0" indent="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Про весну народ говорит: «Весна цветами красна», а месяц май называет «цветень». В мае распускаются в лесу ландыши, хохлатки, медуницы, мать-и-мачеха.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2924944"/>
            <a:ext cx="3471863" cy="293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1772816"/>
            <a:ext cx="3470275" cy="287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123112" cy="1457325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2132856"/>
            <a:ext cx="3789759" cy="2842319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004048" y="3429000"/>
            <a:ext cx="3888432" cy="291632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966787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Черемуха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908720"/>
            <a:ext cx="3848795" cy="513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Текст 6"/>
          <p:cNvSpPr>
            <a:spLocks noGrp="1"/>
          </p:cNvSpPr>
          <p:nvPr>
            <p:ph type="body" sz="half" idx="2"/>
          </p:nvPr>
        </p:nvSpPr>
        <p:spPr>
          <a:xfrm>
            <a:off x="755650" y="1631950"/>
            <a:ext cx="3887788" cy="4229100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Цвети, черемуха душистая, цвети!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 ветру разметав соцветий пряди,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Словно царевна в свадебном наряде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Зелеными шелками шелести.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пусть никто не занесет топор,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Тебя не срубит и не искалечит,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не сомнет твой праздничный убор – </a:t>
            </a:r>
          </a:p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Убор Весны-царевны подвенечный.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871663"/>
          </a:xfrm>
        </p:spPr>
        <p:txBody>
          <a:bodyPr/>
          <a:lstStyle/>
          <a:p>
            <a:pPr algn="just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Кукует в лесу кукушка, свистит иволга, звенят зяблики, задорно распевают дрозды.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2492896"/>
            <a:ext cx="2269443" cy="158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5696" y="4437112"/>
            <a:ext cx="2255912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635896" y="2490308"/>
            <a:ext cx="1905163" cy="158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60032" y="4437112"/>
            <a:ext cx="2358096" cy="169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6137" y="2492896"/>
            <a:ext cx="2304256" cy="159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239838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2132856"/>
            <a:ext cx="2666070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088" y="2132856"/>
            <a:ext cx="2697357" cy="215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3848" y="4371405"/>
            <a:ext cx="2975992" cy="226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185862"/>
          </a:xfrm>
        </p:spPr>
        <p:txBody>
          <a:bodyPr/>
          <a:lstStyle/>
          <a:p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283968" y="1844824"/>
            <a:ext cx="4279900" cy="3857997"/>
          </a:xfrm>
          <a:effectLst>
            <a:softEdge rad="112500"/>
          </a:effectLst>
        </p:spPr>
      </p:pic>
      <p:sp>
        <p:nvSpPr>
          <p:cNvPr id="15363" name="Текст 5"/>
          <p:cNvSpPr>
            <a:spLocks noGrp="1"/>
          </p:cNvSpPr>
          <p:nvPr>
            <p:ph type="body" sz="half" idx="2"/>
          </p:nvPr>
        </p:nvSpPr>
        <p:spPr>
          <a:xfrm>
            <a:off x="971550" y="1700213"/>
            <a:ext cx="2663825" cy="4229100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-первый весенний месяц. Его называют «утром весны», «солнечником». Солнце поднимается выше и светит ярче, дни становятся длиннее. Небо кажется синим-синим. В лесу на сугробах лежат голубые тени от деревьев.</a:t>
            </a:r>
          </a:p>
        </p:txBody>
      </p:sp>
    </p:spTree>
    <p:custDataLst>
      <p:tags r:id="rId1"/>
    </p:custDataLst>
  </p:cSld>
  <p:clrMapOvr>
    <a:masterClrMapping/>
  </p:clrMapOvr>
  <p:transition spd="slow" advTm="21659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528763"/>
          </a:xfrm>
        </p:spPr>
        <p:txBody>
          <a:bodyPr/>
          <a:lstStyle/>
          <a:p>
            <a:pPr algn="just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4535739"/>
            <a:ext cx="2889916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5202" y="2308793"/>
            <a:ext cx="3058080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16" y="2308793"/>
            <a:ext cx="2889916" cy="192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45202" y="4535739"/>
            <a:ext cx="3058080" cy="19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124700" cy="1601787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3423861"/>
            <a:ext cx="3384798" cy="247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609" y="2420888"/>
            <a:ext cx="3395751" cy="238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45058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Расскажите о погоде мая.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Что происходит с травами, деревьями, цветами после майского дождя?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 называют май в народе?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цветы распускаются в мае?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Почему май зовут «песенником»?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Какой праздник отмечают 9 мая?</a:t>
            </a:r>
          </a:p>
          <a:p>
            <a:pPr algn="just">
              <a:buFont typeface="Wingdings 2" pitchFamily="18" charset="2"/>
              <a:buAutoNum type="arabicPeriod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Какие у людей работы: в поле, в саду, в огороде?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4840288"/>
          </a:xfrm>
        </p:spPr>
        <p:txBody>
          <a:bodyPr/>
          <a:lstStyle/>
          <a:p>
            <a:pPr algn="ctr"/>
            <a:r>
              <a:rPr lang="ru-RU" sz="7200" b="1" i="1" u="sng" smtClean="0">
                <a:latin typeface="Times New Roman" pitchFamily="18" charset="0"/>
                <a:cs typeface="Times New Roman" pitchFamily="18" charset="0"/>
              </a:rPr>
              <a:t>Обобщающие задания: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u="sng" smtClean="0">
                <a:latin typeface="Times New Roman" pitchFamily="18" charset="0"/>
                <a:cs typeface="Times New Roman" pitchFamily="18" charset="0"/>
              </a:rPr>
              <a:t>Составление рассказа о весне по схеме: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4143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900"/>
                <a:gridCol w="2374900"/>
                <a:gridCol w="2374900"/>
              </a:tblGrid>
              <a:tr h="2081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1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2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725" y="1828800"/>
            <a:ext cx="233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7725" y="3883025"/>
            <a:ext cx="233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275" y="3883025"/>
            <a:ext cx="240665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25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6275" y="1828800"/>
            <a:ext cx="24066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Игра «Четвертый лишний»: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март, апрель, май , январь;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мать-и-мачеха, медуница, ромашка, подснежник;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медвежонок, лисенок, теленок, бельчонок;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бабочка, трясогузка, шмель, пчела;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трактор, лопата, грабли, вилы.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Заучивание и выразительное чтение стихотворения: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</p:spPr>
        <p:txBody>
          <a:bodyPr numCol="2" rtlCol="0">
            <a:norm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работы много,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ей лучи: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гонят по дорогам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Говорливые ручьи,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Топят снег, ломают льдинки,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Согревают все вокруг.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хвои и травинок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 первый сонный жук.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проталине цветочки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расцвели,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Налились, набухли почки,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гнезда летят шмели.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Весны забот не мало,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дела идут на лад: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Изумрудным поле стало,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сады в цвету стоят.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995936" y="620688"/>
            <a:ext cx="4752528" cy="5010125"/>
          </a:xfrm>
          <a:effectLst>
            <a:softEdge rad="112500"/>
          </a:effectLst>
        </p:spPr>
      </p:pic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476250"/>
            <a:ext cx="2660650" cy="5384800"/>
          </a:xfrm>
        </p:spPr>
        <p:txBody>
          <a:bodyPr/>
          <a:lstStyle/>
          <a:p>
            <a:pPr algn="just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– «капельник».</a:t>
            </a:r>
          </a:p>
        </p:txBody>
      </p:sp>
    </p:spTree>
    <p:custDataLst>
      <p:tags r:id="rId1"/>
    </p:custDataLst>
  </p:cSld>
  <p:clrMapOvr>
    <a:masterClrMapping/>
  </p:clrMapOvr>
  <p:transition spd="slow" advTm="2116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2449512" cy="7207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Капель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851920" y="849086"/>
            <a:ext cx="4680520" cy="4792981"/>
          </a:xfrm>
          <a:effectLst>
            <a:softEdge rad="112500"/>
          </a:effectLst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1268413"/>
            <a:ext cx="2660650" cy="4968875"/>
          </a:xfrm>
        </p:spPr>
        <p:txBody>
          <a:bodyPr/>
          <a:lstStyle/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в полдень слушаю капель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журчит, как птичья трель.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Звенит хрустальным бубенцом,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Сбегая с крыши над крыльцом.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Капель журчит, звенит, поет,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ломает снег и лед.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Большой сугроб ей нипочем,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Она бежит живым ручьем.</a:t>
            </a:r>
          </a:p>
          <a:p>
            <a:endParaRPr lang="ru-RU" sz="13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Я ручейку расчищу путь,</a:t>
            </a:r>
          </a:p>
          <a:p>
            <a:r>
              <a:rPr lang="ru-RU" sz="1300" b="1" i="1" smtClean="0">
                <a:latin typeface="Times New Roman" pitchFamily="18" charset="0"/>
                <a:cs typeface="Times New Roman" pitchFamily="18" charset="0"/>
              </a:rPr>
              <a:t>Чтобы он мог на миг взглянуть.</a:t>
            </a:r>
          </a:p>
        </p:txBody>
      </p:sp>
    </p:spTree>
    <p:custDataLst>
      <p:tags r:id="rId1"/>
    </p:custDataLst>
  </p:cSld>
  <p:clrMapOvr>
    <a:masterClrMapping/>
  </p:clrMapOvr>
  <p:transition spd="slow" advTm="3089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3481387" cy="863600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>
          <a:xfrm>
            <a:off x="1009650" y="1341438"/>
            <a:ext cx="2482850" cy="5040312"/>
          </a:xfrm>
        </p:spPr>
        <p:txBody>
          <a:bodyPr/>
          <a:lstStyle/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Растет она вниз головой,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Не летом растет, а зимою.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Но солнце ее припечет-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Заплачет она и умрет.</a:t>
            </a:r>
          </a:p>
          <a:p>
            <a:pPr algn="just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Приходит с добром,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Веет теплом.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Светом солнечным красна,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А зовут ее….</a:t>
            </a:r>
          </a:p>
          <a:p>
            <a:pPr algn="just"/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всегда со светом дружен.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солнышко в окне, 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Я от зеркала, от лужи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Пробегаю по стене.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/>
          </a:blip>
          <a:srcRect t="12518" b="12518"/>
          <a:stretch>
            <a:fillRect/>
          </a:stretch>
        </p:blipFill>
        <p:spPr>
          <a:xfrm>
            <a:off x="3635896" y="980728"/>
            <a:ext cx="48965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129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>
          <a:xfrm>
            <a:off x="1009650" y="446088"/>
            <a:ext cx="2660650" cy="1254125"/>
          </a:xfrm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Приметы в марте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635896" y="1988840"/>
            <a:ext cx="5040560" cy="3628196"/>
          </a:xfrm>
          <a:effectLst>
            <a:softEdge rad="112500"/>
          </a:effectLst>
        </p:spPr>
      </p:pic>
      <p:sp>
        <p:nvSpPr>
          <p:cNvPr id="19459" name="Текст 6"/>
          <p:cNvSpPr>
            <a:spLocks noGrp="1"/>
          </p:cNvSpPr>
          <p:nvPr>
            <p:ph type="body" sz="half" idx="2"/>
          </p:nvPr>
        </p:nvSpPr>
        <p:spPr>
          <a:xfrm>
            <a:off x="971550" y="1844675"/>
            <a:ext cx="2376488" cy="4016375"/>
          </a:xfrm>
        </p:spPr>
        <p:txBody>
          <a:bodyPr/>
          <a:lstStyle/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если в марте вода не течет, в апреле трава не растет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частые туманы предвещают дождливое лето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сухой март – плодородие, дождливый – неурожай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день с ночью меряется, равняется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мороз скрипуч, да не жгуч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 марте зима и сзади, и спереди</a:t>
            </a:r>
          </a:p>
          <a:p>
            <a:pPr marL="171450" indent="-171450" algn="just">
              <a:buFont typeface="Arial" charset="0"/>
              <a:buChar char="•"/>
            </a:pPr>
            <a:endParaRPr lang="ru-RU" sz="1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73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7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3113" cy="2376488"/>
          </a:xfrm>
        </p:spPr>
        <p:txBody>
          <a:bodyPr/>
          <a:lstStyle/>
          <a:p>
            <a:pPr algn="just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115616" y="2924944"/>
            <a:ext cx="2522052" cy="293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355976" y="2924944"/>
            <a:ext cx="3704779" cy="287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3593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7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511300"/>
          </a:xfrm>
        </p:spPr>
        <p:txBody>
          <a:bodyPr/>
          <a:lstStyle/>
          <a:p>
            <a:pPr algn="just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 марте мы отмечаем Международный женский день. Мы поздравляем своих мам, бабушек, сестренок и дарим им подарки.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115616" y="1916832"/>
            <a:ext cx="698477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145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2|1.8|1.3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3|1.3|1.4|1.6|1.4|1.6|1.5|1.7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1|1.4|1.3|1.1|1.3|1.3|0.9|1.1|0.9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1|0.9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585</TotalTime>
  <Words>1499</Words>
  <Application>Microsoft Office PowerPoint</Application>
  <PresentationFormat>Экран (4:3)</PresentationFormat>
  <Paragraphs>185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Courier New</vt:lpstr>
      <vt:lpstr>Times New Roman</vt:lpstr>
      <vt:lpstr>Trebuchet MS</vt:lpstr>
      <vt:lpstr>Verdana</vt:lpstr>
      <vt:lpstr>Wingdings</vt:lpstr>
      <vt:lpstr>Wingdings 2</vt:lpstr>
      <vt:lpstr>Spring</vt:lpstr>
      <vt:lpstr>  «Весеннее пробуждение»</vt:lpstr>
      <vt:lpstr>Зима не даром злится, Прошла ее пора. Весна в окно стучится И гонит со двора.                                Ф.И.Тютчев</vt:lpstr>
      <vt:lpstr>Март</vt:lpstr>
      <vt:lpstr>Презентация PowerPoint</vt:lpstr>
      <vt:lpstr>Капель</vt:lpstr>
      <vt:lpstr>Загадки</vt:lpstr>
      <vt:lpstr>Приметы в марте</vt:lpstr>
      <vt:lpstr>В марте оживляются звери и птицы. Весело тенькают синицы, воробьи галдят, ссорятся, делятся местами для гнезд, а серые вороны строят гнезда и откладывают в них яйца. В конце марта прилетают грачи – вестники весны. В народе говорят: «Грач зиму ломает». Есть еще такая пословица: «Если грач на горе, то весна во дворе».  А медведь все еще спит в берлоге, лапу посасывает. Лиса и волк по лесу бродят, добычу высматривают. Барсук прячется в норе, а заяц - под кустами, ведь «родной куст и зайцу дорог».</vt:lpstr>
      <vt:lpstr>В марте мы отмечаем Международный женский день. Мы поздравляем своих мам, бабушек, сестренок и дарим им подарки.</vt:lpstr>
      <vt:lpstr>Вопросы:</vt:lpstr>
      <vt:lpstr>Апрель  </vt:lpstr>
      <vt:lpstr>Ручеек</vt:lpstr>
      <vt:lpstr>Лед на реках, прудах и озерах покрывается трещинами, становится рыхлым, темнеет и тает. В конце апреля реки вскрываются, начинается ледоход. Льдины плывут по реке, с треском ломаются, а талая вода заливает луга и низины. В народе этот месяц называют «ледоломом» и «снегосгоном» – апрель лед ломает и снег отовсюду гонит.</vt:lpstr>
      <vt:lpstr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 На солнечных лужайках робко зеленеет молодая нежная травка. На пригорках, на склонах холмов распускаются желтые звездочки мать-и-мачехи. На лесных полянах синеют подснежники, которые называют «синими глазами весны».</vt:lpstr>
      <vt:lpstr>Загадки</vt:lpstr>
      <vt:lpstr>В середине апреля медведица с медвежатами вылезает из берлоги. Выходит из норы барсук. У волчицы появляются волчата. У зайчишки в апреле мех пестрый, ведь косой меняет белую зимнюю шубку на летнюю – серо-бурую. Белочка тоже линяет – пушистый серый мех меняет на рыжеватый – летний. </vt:lpstr>
      <vt:lpstr>В апреле оживают муравейники, вылетают бабочки, шмели, пчелы и другие насекомые. В апреле снегири и свиристели улетают на север, а в родные края возвращаются скворцы, трясогузки и жаворонки.</vt:lpstr>
      <vt:lpstr>Люди рады весне, встречают ее песнями. </vt:lpstr>
      <vt:lpstr>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лук.</vt:lpstr>
      <vt:lpstr>Вопросы:</vt:lpstr>
      <vt:lpstr>                                                                                                                Май</vt:lpstr>
      <vt:lpstr>В мае часто бывают грозы: сверкает молния, сердито гремит гром. Майские дожди омывают проснувшуюся землю и природа оживает: ярче зеленеют травы, раскрываются венчики цветов. Деревья и кусты, травы и цветы пьют теплые капли. После майского дождя в небе часто появляется разноцветная радуга.</vt:lpstr>
      <vt:lpstr>    </vt:lpstr>
      <vt:lpstr>Загадки:</vt:lpstr>
      <vt:lpstr>Про весну народ говорит: «Весна цветами красна», а месяц май называет «цветень». В мае распускаются в лесу ландыши, хохлатки, медуницы, мать-и-мачеха.</vt:lpstr>
      <vt:lpstr>Расцветают деревья и кустарники: тополь, береза, сосна, черемуха, сирень. Белыми и розовыми кружевными накидками покрываются сады – цветут яблони, вишни, сливы.</vt:lpstr>
      <vt:lpstr>Черемуха</vt:lpstr>
      <vt:lpstr>Недаром месяц май зовут «песенником». Из дальних стран прилетели к нам птицы и поют, заливаются, щебечут в лесах, лугах и полях. Самый лучший певец – соловей. Птичка серенькая, неприметная. Соловьи любят строить гнезда в зеленых зарослях черемухи и ивы возле рек и ручьев, в оврагах. Кукует в лесу кукушка, свистит иволга, звенят зяблики, задорно распевают дрозды.</vt:lpstr>
      <vt:lpstr>У зверей продолжается линька. Зайцы и белки меняют зимние шубки на летние, у них и мех короче и цвет больше подходит к весенней и летней окраске леса. У лисиц, зайцев, волков и белок подрастают малыши.</vt:lpstr>
      <vt:lpstr>9 мая мы отмечаем День Победы нашего народа в войне с фашистской Германией. Вспоминаем воинов, защищавших Отечество. На Красной Площади в Москве в этот день проходит праздничный парад. Ветеранам и участникам войны мы дарим цветы и подарки, слушаем их рассказы о сражениях с врагом, о подвигах и мужестве наших солдат. </vt:lpstr>
      <vt:lpstr>В мае у людей много забот. Надо поле вспахать и засеять, в саду деревья окопать, сухие сучки и ветки подрезать, в огороде грядки приготовить и посеять лук, морковь, свеклу. А на клумбах посадить красивые цветы.</vt:lpstr>
      <vt:lpstr>Вопросы:</vt:lpstr>
      <vt:lpstr>Обобщающие задания:</vt:lpstr>
      <vt:lpstr>Составление рассказа о весне по схеме:</vt:lpstr>
      <vt:lpstr>Игра «Четвертый лишний»:</vt:lpstr>
      <vt:lpstr>Заучивание и выразительное чтение стихотворения: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«Весеннее пробуждение»</dc:title>
  <dc:creator>Sanya</dc:creator>
  <cp:lastModifiedBy>стас кот</cp:lastModifiedBy>
  <cp:revision>51</cp:revision>
  <dcterms:created xsi:type="dcterms:W3CDTF">2015-02-12T17:55:56Z</dcterms:created>
  <dcterms:modified xsi:type="dcterms:W3CDTF">2020-03-17T14:54:04Z</dcterms:modified>
</cp:coreProperties>
</file>