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6"/>
  </p:notesMasterIdLst>
  <p:handoutMasterIdLst>
    <p:handoutMasterId r:id="rId27"/>
  </p:handoutMasterIdLst>
  <p:sldIdLst>
    <p:sldId id="257" r:id="rId5"/>
    <p:sldId id="281" r:id="rId6"/>
    <p:sldId id="280" r:id="rId7"/>
    <p:sldId id="301" r:id="rId8"/>
    <p:sldId id="277" r:id="rId9"/>
    <p:sldId id="283" r:id="rId10"/>
    <p:sldId id="288" r:id="rId11"/>
    <p:sldId id="269" r:id="rId12"/>
    <p:sldId id="282" r:id="rId13"/>
    <p:sldId id="285" r:id="rId14"/>
    <p:sldId id="302" r:id="rId15"/>
    <p:sldId id="271" r:id="rId16"/>
    <p:sldId id="272" r:id="rId17"/>
    <p:sldId id="273" r:id="rId18"/>
    <p:sldId id="274" r:id="rId19"/>
    <p:sldId id="286" r:id="rId20"/>
    <p:sldId id="294" r:id="rId21"/>
    <p:sldId id="299" r:id="rId22"/>
    <p:sldId id="296" r:id="rId23"/>
    <p:sldId id="297" r:id="rId24"/>
    <p:sldId id="298" r:id="rId25"/>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48" autoAdjust="0"/>
    <p:restoredTop sz="94803" autoAdjust="0"/>
  </p:normalViewPr>
  <p:slideViewPr>
    <p:cSldViewPr>
      <p:cViewPr varScale="1">
        <p:scale>
          <a:sx n="68" d="100"/>
          <a:sy n="68" d="100"/>
        </p:scale>
        <p:origin x="1128" y="72"/>
      </p:cViewPr>
      <p:guideLst>
        <p:guide orient="horz" pos="2160"/>
        <p:guide pos="3840"/>
      </p:guideLst>
    </p:cSldViewPr>
  </p:slideViewPr>
  <p:outlineViewPr>
    <p:cViewPr>
      <p:scale>
        <a:sx n="33" d="100"/>
        <a:sy n="33" d="100"/>
      </p:scale>
      <p:origin x="0" y="61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280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EFEFD36-7DF1-4B28-8CE8-7469B5B6360B}" type="datetime1">
              <a:rPr lang="ru-RU" smtClean="0"/>
              <a:pPr algn="r" rtl="0"/>
              <a:t>12.06.2020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r>
              <a:rPr lang="ru-RU" dirty="0"/>
              <a:t>‹#›</a:t>
            </a:r>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B018D833-DF0D-40DF-AD7E-3CB3A78EBA26}" type="datetime1">
              <a:rPr lang="ru-RU" smtClean="0"/>
              <a:pPr/>
              <a:t>12.06.2020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r>
              <a:rPr lang="ru-RU" dirty="0"/>
              <a:t>‹#›</a:t>
            </a:r>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Заголовок 1"/>
          <p:cNvSpPr>
            <a:spLocks noGrp="1"/>
          </p:cNvSpPr>
          <p:nvPr>
            <p:ph type="ctrTitle"/>
          </p:nvPr>
        </p:nvSpPr>
        <p:spPr>
          <a:xfrm>
            <a:off x="838200" y="533400"/>
            <a:ext cx="8458200" cy="1828800"/>
          </a:xfrm>
        </p:spPr>
        <p:txBody>
          <a:bodyPr rtlCol="0" anchor="b">
            <a:normAutofit/>
          </a:bodyPr>
          <a:lstStyle>
            <a:lvl1pPr algn="l" rtl="0">
              <a:defRPr sz="4400"/>
            </a:lvl1pPr>
          </a:lstStyle>
          <a:p>
            <a:pPr rtl="0"/>
            <a:r>
              <a:rPr lang="ru-RU" dirty="0"/>
              <a:t>Образец заголовка</a:t>
            </a:r>
          </a:p>
        </p:txBody>
      </p:sp>
      <p:sp>
        <p:nvSpPr>
          <p:cNvPr id="3" name="Подзаголовок 2"/>
          <p:cNvSpPr>
            <a:spLocks noGrp="1"/>
          </p:cNvSpPr>
          <p:nvPr>
            <p:ph type="subTitle" idx="1"/>
          </p:nvPr>
        </p:nvSpPr>
        <p:spPr>
          <a:xfrm>
            <a:off x="838200" y="2438400"/>
            <a:ext cx="7086600" cy="914400"/>
          </a:xfrm>
        </p:spPr>
        <p:txBody>
          <a:bodyPr rtlCol="0">
            <a:normAutofit/>
          </a:bodyPr>
          <a:lstStyle>
            <a:lvl1pPr marL="0" indent="0" algn="l" rtl="0">
              <a:spcBef>
                <a:spcPts val="1200"/>
              </a:spcBef>
              <a:buNone/>
              <a:defRPr sz="2400">
                <a:latin typeface="+mj-lt"/>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dirty="0"/>
              <a:t>Образец подзаголовка</a:t>
            </a:r>
          </a:p>
        </p:txBody>
      </p:sp>
    </p:spTree>
    <p:extLst>
      <p:ext uri="{BB962C8B-B14F-4D97-AF65-F5344CB8AC3E}">
        <p14:creationId xmlns:p14="http://schemas.microsoft.com/office/powerpoint/2010/main" val="415445102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Два рисунка с подписями">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Полилиния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5" name="Рисунок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a:t>Вставка рисунка</a:t>
            </a:r>
          </a:p>
        </p:txBody>
      </p:sp>
      <p:sp>
        <p:nvSpPr>
          <p:cNvPr id="18" name="Полилиния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9" name="Рисунок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a:t>Вставка рисунка</a:t>
            </a:r>
          </a:p>
        </p:txBody>
      </p:sp>
      <p:sp>
        <p:nvSpPr>
          <p:cNvPr id="17" name="Текст 16"/>
          <p:cNvSpPr>
            <a:spLocks noGrp="1"/>
          </p:cNvSpPr>
          <p:nvPr>
            <p:ph type="body" sz="quarter" idx="14"/>
          </p:nvPr>
        </p:nvSpPr>
        <p:spPr>
          <a:xfrm>
            <a:off x="1028581" y="5305425"/>
            <a:ext cx="3566160" cy="1097280"/>
          </a:xfrm>
        </p:spPr>
        <p:txBody>
          <a:bodyPr rtlCol="0">
            <a:normAutofit/>
          </a:bodyPr>
          <a:lstStyle>
            <a:lvl1pPr marL="0" indent="0" algn="l" rtl="0">
              <a:buNone/>
              <a:defRPr sz="18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ru-RU" dirty="0"/>
              <a:t>Образец текста</a:t>
            </a:r>
          </a:p>
        </p:txBody>
      </p:sp>
      <p:sp>
        <p:nvSpPr>
          <p:cNvPr id="20" name="Текст 16"/>
          <p:cNvSpPr>
            <a:spLocks noGrp="1"/>
          </p:cNvSpPr>
          <p:nvPr>
            <p:ph type="body" sz="quarter" idx="16"/>
          </p:nvPr>
        </p:nvSpPr>
        <p:spPr>
          <a:xfrm>
            <a:off x="5566714" y="5305425"/>
            <a:ext cx="3566160" cy="1097280"/>
          </a:xfrm>
        </p:spPr>
        <p:txBody>
          <a:bodyPr rtlCol="0">
            <a:normAutofit/>
          </a:bodyPr>
          <a:lstStyle>
            <a:lvl1pPr marL="0" indent="0" algn="l" rtl="0">
              <a:buNone/>
              <a:defRPr sz="18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ru-RU" dirty="0"/>
              <a:t>Образец текста</a:t>
            </a:r>
          </a:p>
        </p:txBody>
      </p:sp>
    </p:spTree>
    <p:extLst>
      <p:ext uri="{BB962C8B-B14F-4D97-AF65-F5344CB8AC3E}">
        <p14:creationId xmlns:p14="http://schemas.microsoft.com/office/powerpoint/2010/main" val="203777236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Три рисунка с подписями">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Полилиния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5" name="Рисунок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a:t>Вставка рисунка</a:t>
            </a:r>
          </a:p>
        </p:txBody>
      </p:sp>
      <p:sp>
        <p:nvSpPr>
          <p:cNvPr id="18" name="Полилиния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9" name="Рисунок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a:t>Вставка рисунка</a:t>
            </a:r>
          </a:p>
        </p:txBody>
      </p:sp>
      <p:sp>
        <p:nvSpPr>
          <p:cNvPr id="17" name="Текст 16"/>
          <p:cNvSpPr>
            <a:spLocks noGrp="1"/>
          </p:cNvSpPr>
          <p:nvPr>
            <p:ph type="body" sz="quarter" idx="14"/>
          </p:nvPr>
        </p:nvSpPr>
        <p:spPr>
          <a:xfrm>
            <a:off x="1028581" y="5919255"/>
            <a:ext cx="8104082" cy="497420"/>
          </a:xfrm>
        </p:spPr>
        <p:txBody>
          <a:bodyPr rtlCol="0">
            <a:normAutofit/>
          </a:bodyPr>
          <a:lstStyle>
            <a:lvl1pPr marL="0" indent="0" algn="l" rtl="0">
              <a:spcBef>
                <a:spcPts val="0"/>
              </a:spcBef>
              <a:buNone/>
              <a:defRPr sz="16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ru-RU" dirty="0"/>
              <a:t>Образец текста</a:t>
            </a:r>
          </a:p>
        </p:txBody>
      </p:sp>
      <p:sp>
        <p:nvSpPr>
          <p:cNvPr id="12" name="Полилиния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3" name="Рисунок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a:t>Вставка рисунка</a:t>
            </a:r>
          </a:p>
        </p:txBody>
      </p:sp>
      <p:sp>
        <p:nvSpPr>
          <p:cNvPr id="2" name="Заголовок 1"/>
          <p:cNvSpPr>
            <a:spLocks noGrp="1"/>
          </p:cNvSpPr>
          <p:nvPr>
            <p:ph type="title"/>
          </p:nvPr>
        </p:nvSpPr>
        <p:spPr>
          <a:xfrm>
            <a:off x="1028580" y="5305424"/>
            <a:ext cx="8104083" cy="579921"/>
          </a:xfrm>
        </p:spPr>
        <p:txBody>
          <a:bodyPr rtlCol="0">
            <a:normAutofit/>
          </a:bodyPr>
          <a:lstStyle>
            <a:lvl1pPr algn="l" rtl="0">
              <a:defRPr sz="2400">
                <a:solidFill>
                  <a:schemeClr val="accent1"/>
                </a:solidFill>
              </a:defRPr>
            </a:lvl1pPr>
          </a:lstStyle>
          <a:p>
            <a:pPr rtl="0"/>
            <a:r>
              <a:rPr lang="ru-RU" dirty="0"/>
              <a:t>Образец заголовка</a:t>
            </a:r>
          </a:p>
        </p:txBody>
      </p:sp>
    </p:spTree>
    <p:extLst>
      <p:ext uri="{BB962C8B-B14F-4D97-AF65-F5344CB8AC3E}">
        <p14:creationId xmlns:p14="http://schemas.microsoft.com/office/powerpoint/2010/main" val="101779238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Пять рисунков">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Полилиния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9" name="Рисунок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a:t>Вставка рисунка</a:t>
            </a:r>
          </a:p>
        </p:txBody>
      </p:sp>
      <p:sp>
        <p:nvSpPr>
          <p:cNvPr id="10" name="Полилиния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1" name="Рисунок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a:t>Вставка рисунка</a:t>
            </a:r>
          </a:p>
        </p:txBody>
      </p:sp>
      <p:sp>
        <p:nvSpPr>
          <p:cNvPr id="12" name="Полилиния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3" name="Рисунок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a:t>Вставка рисунка</a:t>
            </a:r>
          </a:p>
        </p:txBody>
      </p:sp>
      <p:sp>
        <p:nvSpPr>
          <p:cNvPr id="14" name="Полилиния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5" name="Рисунок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a:t>Вставка рисунка</a:t>
            </a:r>
          </a:p>
        </p:txBody>
      </p:sp>
      <p:sp>
        <p:nvSpPr>
          <p:cNvPr id="20" name="Полилиния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21" name="Рисунок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a:t>Вставка рисунка</a:t>
            </a:r>
          </a:p>
        </p:txBody>
      </p:sp>
    </p:spTree>
    <p:extLst>
      <p:ext uri="{BB962C8B-B14F-4D97-AF65-F5344CB8AC3E}">
        <p14:creationId xmlns:p14="http://schemas.microsoft.com/office/powerpoint/2010/main" val="86467268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a:t>Образец заголовка</a:t>
            </a:r>
          </a:p>
        </p:txBody>
      </p:sp>
      <p:sp>
        <p:nvSpPr>
          <p:cNvPr id="3" name="Вертикальный текст 2"/>
          <p:cNvSpPr>
            <a:spLocks noGrp="1"/>
          </p:cNvSpPr>
          <p:nvPr>
            <p:ph type="body" orient="vert" idx="1"/>
          </p:nvPr>
        </p:nvSpPr>
        <p:spPr/>
        <p:txBody>
          <a:bodyPr vert="eaVert"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p:cNvSpPr>
            <a:spLocks noGrp="1"/>
          </p:cNvSpPr>
          <p:nvPr>
            <p:ph type="dt" sz="half" idx="10"/>
          </p:nvPr>
        </p:nvSpPr>
        <p:spPr/>
        <p:txBody>
          <a:bodyPr rtlCol="0"/>
          <a:lstStyle/>
          <a:p>
            <a:pPr rtl="0"/>
            <a:fld id="{6EE65E79-FDE2-4C6C-BB78-8EE993D95547}" type="datetime1">
              <a:rPr lang="ru-RU" smtClean="0"/>
              <a:pPr rtl="0"/>
              <a:t>12.06.2020</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a:t>‹#›</a:t>
            </a:r>
          </a:p>
        </p:txBody>
      </p:sp>
    </p:spTree>
    <p:extLst>
      <p:ext uri="{BB962C8B-B14F-4D97-AF65-F5344CB8AC3E}">
        <p14:creationId xmlns:p14="http://schemas.microsoft.com/office/powerpoint/2010/main" val="144326108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365125"/>
            <a:ext cx="1828799" cy="4940300"/>
          </a:xfrm>
        </p:spPr>
        <p:txBody>
          <a:bodyPr vert="eaVert" rtlCol="0"/>
          <a:lstStyle/>
          <a:p>
            <a:pPr rtl="0"/>
            <a:r>
              <a:rPr lang="ru-RU" dirty="0"/>
              <a:t>Образец заголовка</a:t>
            </a:r>
          </a:p>
        </p:txBody>
      </p:sp>
      <p:sp>
        <p:nvSpPr>
          <p:cNvPr id="3" name="Вертикальный текст 2"/>
          <p:cNvSpPr>
            <a:spLocks noGrp="1"/>
          </p:cNvSpPr>
          <p:nvPr>
            <p:ph type="body" orient="vert" idx="1"/>
          </p:nvPr>
        </p:nvSpPr>
        <p:spPr>
          <a:xfrm>
            <a:off x="1524000" y="365125"/>
            <a:ext cx="6858000" cy="4940300"/>
          </a:xfrm>
        </p:spPr>
        <p:txBody>
          <a:bodyPr vert="eaVert"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p:cNvSpPr>
            <a:spLocks noGrp="1"/>
          </p:cNvSpPr>
          <p:nvPr>
            <p:ph type="dt" sz="half" idx="10"/>
          </p:nvPr>
        </p:nvSpPr>
        <p:spPr/>
        <p:txBody>
          <a:bodyPr rtlCol="0"/>
          <a:lstStyle/>
          <a:p>
            <a:pPr rtl="0"/>
            <a:fld id="{480D8046-1851-435F-9EBA-8673E7BF83DB}" type="datetime1">
              <a:rPr lang="ru-RU" smtClean="0"/>
              <a:pPr rtl="0"/>
              <a:t>12.06.2020</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a:t>‹#›</a:t>
            </a:r>
          </a:p>
        </p:txBody>
      </p:sp>
    </p:spTree>
    <p:extLst>
      <p:ext uri="{BB962C8B-B14F-4D97-AF65-F5344CB8AC3E}">
        <p14:creationId xmlns:p14="http://schemas.microsoft.com/office/powerpoint/2010/main" val="39262447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a:t>Образец заголовка</a:t>
            </a:r>
          </a:p>
        </p:txBody>
      </p:sp>
      <p:sp>
        <p:nvSpPr>
          <p:cNvPr id="3" name="Объект 2"/>
          <p:cNvSpPr>
            <a:spLocks noGrp="1"/>
          </p:cNvSpPr>
          <p:nvPr>
            <p:ph idx="1"/>
          </p:nvPr>
        </p:nvSpPr>
        <p:spPr/>
        <p:txBody>
          <a:bodyPr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p:cNvSpPr>
            <a:spLocks noGrp="1"/>
          </p:cNvSpPr>
          <p:nvPr>
            <p:ph type="dt" sz="half" idx="10"/>
          </p:nvPr>
        </p:nvSpPr>
        <p:spPr/>
        <p:txBody>
          <a:bodyPr rtlCol="0"/>
          <a:lstStyle/>
          <a:p>
            <a:pPr rtl="0"/>
            <a:fld id="{F11B71C2-22D8-4C75-A0DE-07006B318668}" type="datetime1">
              <a:rPr lang="ru-RU" smtClean="0"/>
              <a:pPr rtl="0"/>
              <a:t>12.06.2020</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a:t>‹#›</a:t>
            </a:r>
          </a:p>
        </p:txBody>
      </p:sp>
    </p:spTree>
    <p:extLst>
      <p:ext uri="{BB962C8B-B14F-4D97-AF65-F5344CB8AC3E}">
        <p14:creationId xmlns:p14="http://schemas.microsoft.com/office/powerpoint/2010/main" val="103573975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Заголовок 1"/>
          <p:cNvSpPr>
            <a:spLocks noGrp="1"/>
          </p:cNvSpPr>
          <p:nvPr>
            <p:ph type="title"/>
          </p:nvPr>
        </p:nvSpPr>
        <p:spPr>
          <a:xfrm>
            <a:off x="3352800" y="533400"/>
            <a:ext cx="7315200" cy="1828800"/>
          </a:xfrm>
        </p:spPr>
        <p:txBody>
          <a:bodyPr rtlCol="0" anchor="b">
            <a:normAutofit/>
          </a:bodyPr>
          <a:lstStyle>
            <a:lvl1pPr algn="l" rtl="0">
              <a:defRPr sz="4400"/>
            </a:lvl1pPr>
          </a:lstStyle>
          <a:p>
            <a:pPr rtl="0"/>
            <a:r>
              <a:rPr lang="ru-RU" dirty="0"/>
              <a:t>Образец заголовка</a:t>
            </a:r>
          </a:p>
        </p:txBody>
      </p:sp>
      <p:sp>
        <p:nvSpPr>
          <p:cNvPr id="3" name="Текст 2"/>
          <p:cNvSpPr>
            <a:spLocks noGrp="1"/>
          </p:cNvSpPr>
          <p:nvPr>
            <p:ph type="body" idx="1"/>
          </p:nvPr>
        </p:nvSpPr>
        <p:spPr>
          <a:xfrm>
            <a:off x="3352800" y="2438400"/>
            <a:ext cx="5486400" cy="914400"/>
          </a:xfrm>
        </p:spPr>
        <p:txBody>
          <a:bodyPr rtlCol="0">
            <a:normAutofit/>
          </a:bodyPr>
          <a:lstStyle>
            <a:lvl1pPr marL="0" indent="0" algn="l" rtl="0">
              <a:spcBef>
                <a:spcPts val="1200"/>
              </a:spcBef>
              <a:buNone/>
              <a:defRPr sz="2400">
                <a:solidFill>
                  <a:schemeClr val="tx1"/>
                </a:solidFill>
                <a:latin typeface="+mj-lt"/>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dirty="0"/>
              <a:t>Образец текста</a:t>
            </a:r>
          </a:p>
        </p:txBody>
      </p:sp>
    </p:spTree>
    <p:extLst>
      <p:ext uri="{BB962C8B-B14F-4D97-AF65-F5344CB8AC3E}">
        <p14:creationId xmlns:p14="http://schemas.microsoft.com/office/powerpoint/2010/main" val="227950871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a:t>Образец заголовка</a:t>
            </a:r>
          </a:p>
        </p:txBody>
      </p:sp>
      <p:sp>
        <p:nvSpPr>
          <p:cNvPr id="3" name="Объект 2"/>
          <p:cNvSpPr>
            <a:spLocks noGrp="1"/>
          </p:cNvSpPr>
          <p:nvPr>
            <p:ph sz="half" idx="1"/>
          </p:nvPr>
        </p:nvSpPr>
        <p:spPr>
          <a:xfrm>
            <a:off x="1524000" y="1825625"/>
            <a:ext cx="4389120" cy="3474720"/>
          </a:xfrm>
        </p:spPr>
        <p:txBody>
          <a:bodyPr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Объект 3"/>
          <p:cNvSpPr>
            <a:spLocks noGrp="1"/>
          </p:cNvSpPr>
          <p:nvPr>
            <p:ph sz="half" idx="2"/>
          </p:nvPr>
        </p:nvSpPr>
        <p:spPr>
          <a:xfrm>
            <a:off x="6278880" y="1825625"/>
            <a:ext cx="4389120" cy="3474720"/>
          </a:xfrm>
        </p:spPr>
        <p:txBody>
          <a:bodyPr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5" name="Дата 4"/>
          <p:cNvSpPr>
            <a:spLocks noGrp="1"/>
          </p:cNvSpPr>
          <p:nvPr>
            <p:ph type="dt" sz="half" idx="10"/>
          </p:nvPr>
        </p:nvSpPr>
        <p:spPr/>
        <p:txBody>
          <a:bodyPr rtlCol="0"/>
          <a:lstStyle/>
          <a:p>
            <a:pPr rtl="0"/>
            <a:fld id="{5055B4E5-4B3C-47A2-AD2B-A26DDF58CA2F}" type="datetime1">
              <a:rPr lang="ru-RU" smtClean="0"/>
              <a:pPr rtl="0"/>
              <a:t>12.06.2020</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a:t>‹#›</a:t>
            </a:r>
          </a:p>
        </p:txBody>
      </p:sp>
    </p:spTree>
    <p:extLst>
      <p:ext uri="{BB962C8B-B14F-4D97-AF65-F5344CB8AC3E}">
        <p14:creationId xmlns:p14="http://schemas.microsoft.com/office/powerpoint/2010/main" val="162530267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a:t>Образец заголовка</a:t>
            </a:r>
          </a:p>
        </p:txBody>
      </p:sp>
      <p:sp>
        <p:nvSpPr>
          <p:cNvPr id="3" name="Текст 2"/>
          <p:cNvSpPr>
            <a:spLocks noGrp="1"/>
          </p:cNvSpPr>
          <p:nvPr>
            <p:ph type="body" idx="1"/>
          </p:nvPr>
        </p:nvSpPr>
        <p:spPr>
          <a:xfrm>
            <a:off x="1524000" y="1828799"/>
            <a:ext cx="4389120" cy="795867"/>
          </a:xfrm>
        </p:spPr>
        <p:txBody>
          <a:bodyPr rtlCol="0" anchor="ctr">
            <a:normAutofit/>
          </a:bodyPr>
          <a:lstStyle>
            <a:lvl1pPr marL="0" indent="0" algn="l" rtl="0">
              <a:spcBef>
                <a:spcPts val="0"/>
              </a:spcBef>
              <a:buNone/>
              <a:defRPr sz="2400" b="0">
                <a:solidFill>
                  <a:schemeClr val="accent4">
                    <a:lumMod val="75000"/>
                  </a:schemeClr>
                </a:solidFill>
                <a:latin typeface="+mj-lt"/>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a:t>Образец текста</a:t>
            </a:r>
          </a:p>
        </p:txBody>
      </p:sp>
      <p:sp>
        <p:nvSpPr>
          <p:cNvPr id="4" name="Объект 3"/>
          <p:cNvSpPr>
            <a:spLocks noGrp="1"/>
          </p:cNvSpPr>
          <p:nvPr>
            <p:ph sz="half" idx="2"/>
          </p:nvPr>
        </p:nvSpPr>
        <p:spPr>
          <a:xfrm>
            <a:off x="1524000" y="2624666"/>
            <a:ext cx="4389120" cy="2675467"/>
          </a:xfrm>
        </p:spPr>
        <p:txBody>
          <a:bodyPr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5" name="Текст 4"/>
          <p:cNvSpPr>
            <a:spLocks noGrp="1"/>
          </p:cNvSpPr>
          <p:nvPr>
            <p:ph type="body" sz="quarter" idx="3"/>
          </p:nvPr>
        </p:nvSpPr>
        <p:spPr>
          <a:xfrm>
            <a:off x="6278880" y="1828799"/>
            <a:ext cx="4389120" cy="795867"/>
          </a:xfrm>
        </p:spPr>
        <p:txBody>
          <a:bodyPr rtlCol="0" anchor="ctr">
            <a:normAutofit/>
          </a:bodyPr>
          <a:lstStyle>
            <a:lvl1pPr marL="0" indent="0" algn="l" rtl="0">
              <a:spcBef>
                <a:spcPts val="0"/>
              </a:spcBef>
              <a:buNone/>
              <a:defRPr sz="2400" b="0">
                <a:solidFill>
                  <a:schemeClr val="accent4">
                    <a:lumMod val="75000"/>
                  </a:schemeClr>
                </a:solidFill>
                <a:latin typeface="+mj-lt"/>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a:t>Образец текста</a:t>
            </a:r>
          </a:p>
        </p:txBody>
      </p:sp>
      <p:sp>
        <p:nvSpPr>
          <p:cNvPr id="6" name="Объект 5"/>
          <p:cNvSpPr>
            <a:spLocks noGrp="1"/>
          </p:cNvSpPr>
          <p:nvPr>
            <p:ph sz="quarter" idx="4"/>
          </p:nvPr>
        </p:nvSpPr>
        <p:spPr>
          <a:xfrm>
            <a:off x="6278880" y="2624666"/>
            <a:ext cx="4389120" cy="2675467"/>
          </a:xfrm>
        </p:spPr>
        <p:txBody>
          <a:bodyPr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7" name="Дата 6"/>
          <p:cNvSpPr>
            <a:spLocks noGrp="1"/>
          </p:cNvSpPr>
          <p:nvPr>
            <p:ph type="dt" sz="half" idx="10"/>
          </p:nvPr>
        </p:nvSpPr>
        <p:spPr/>
        <p:txBody>
          <a:bodyPr rtlCol="0"/>
          <a:lstStyle/>
          <a:p>
            <a:pPr rtl="0"/>
            <a:fld id="{42E29364-04C5-457B-A160-D9D2E87F42FB}" type="datetime1">
              <a:rPr lang="ru-RU" smtClean="0"/>
              <a:pPr rtl="0"/>
              <a:t>12.06.2020</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r>
              <a:rPr lang="ru-RU" dirty="0"/>
              <a:t>‹#›</a:t>
            </a:r>
          </a:p>
        </p:txBody>
      </p:sp>
    </p:spTree>
    <p:extLst>
      <p:ext uri="{BB962C8B-B14F-4D97-AF65-F5344CB8AC3E}">
        <p14:creationId xmlns:p14="http://schemas.microsoft.com/office/powerpoint/2010/main" val="290008628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a:t>Образец заголовка</a:t>
            </a:r>
          </a:p>
        </p:txBody>
      </p:sp>
      <p:sp>
        <p:nvSpPr>
          <p:cNvPr id="3" name="Дата 2"/>
          <p:cNvSpPr>
            <a:spLocks noGrp="1"/>
          </p:cNvSpPr>
          <p:nvPr>
            <p:ph type="dt" sz="half" idx="10"/>
          </p:nvPr>
        </p:nvSpPr>
        <p:spPr/>
        <p:txBody>
          <a:bodyPr rtlCol="0"/>
          <a:lstStyle/>
          <a:p>
            <a:pPr rtl="0"/>
            <a:fld id="{24EAB1CB-6974-4ED5-8F30-75651B611A8C}" type="datetime1">
              <a:rPr lang="ru-RU" smtClean="0"/>
              <a:pPr rtl="0"/>
              <a:t>12.06.2020</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r>
              <a:rPr lang="ru-RU" dirty="0"/>
              <a:t>‹#›</a:t>
            </a:r>
          </a:p>
        </p:txBody>
      </p:sp>
    </p:spTree>
    <p:extLst>
      <p:ext uri="{BB962C8B-B14F-4D97-AF65-F5344CB8AC3E}">
        <p14:creationId xmlns:p14="http://schemas.microsoft.com/office/powerpoint/2010/main" val="64502556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A0946A7B-ABB7-481F-9C25-150D3D670288}" type="datetime1">
              <a:rPr lang="ru-RU" smtClean="0"/>
              <a:pPr rtl="0"/>
              <a:t>12.06.2020</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r>
              <a:rPr lang="ru-RU" dirty="0"/>
              <a:t>‹#›</a:t>
            </a:r>
          </a:p>
        </p:txBody>
      </p:sp>
    </p:spTree>
    <p:extLst>
      <p:ext uri="{BB962C8B-B14F-4D97-AF65-F5344CB8AC3E}">
        <p14:creationId xmlns:p14="http://schemas.microsoft.com/office/powerpoint/2010/main" val="358007135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dirty="0"/>
              <a:t>Образец заголовка</a:t>
            </a:r>
          </a:p>
        </p:txBody>
      </p:sp>
      <p:sp>
        <p:nvSpPr>
          <p:cNvPr id="3" name="Объект 2"/>
          <p:cNvSpPr>
            <a:spLocks noGrp="1"/>
          </p:cNvSpPr>
          <p:nvPr>
            <p:ph idx="1"/>
          </p:nvPr>
        </p:nvSpPr>
        <p:spPr>
          <a:xfrm>
            <a:off x="4724400" y="1828800"/>
            <a:ext cx="5943600" cy="3476625"/>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2000"/>
            </a:lvl6pPr>
            <a:lvl7pPr algn="l" rtl="0">
              <a:defRPr sz="2000"/>
            </a:lvl7pPr>
            <a:lvl8pPr algn="l" rtl="0">
              <a:defRPr sz="2000"/>
            </a:lvl8pPr>
            <a:lvl9pPr algn="l" rtl="0">
              <a:defRPr sz="2000"/>
            </a:lvl9p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Текст 3"/>
          <p:cNvSpPr>
            <a:spLocks noGrp="1"/>
          </p:cNvSpPr>
          <p:nvPr>
            <p:ph type="body" sz="half" idx="2"/>
          </p:nvPr>
        </p:nvSpPr>
        <p:spPr>
          <a:xfrm>
            <a:off x="1523999" y="1828800"/>
            <a:ext cx="2926080" cy="3476625"/>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dirty="0"/>
              <a:t>Образец текста</a:t>
            </a:r>
          </a:p>
        </p:txBody>
      </p:sp>
      <p:sp>
        <p:nvSpPr>
          <p:cNvPr id="5" name="Дата 4"/>
          <p:cNvSpPr>
            <a:spLocks noGrp="1"/>
          </p:cNvSpPr>
          <p:nvPr>
            <p:ph type="dt" sz="half" idx="10"/>
          </p:nvPr>
        </p:nvSpPr>
        <p:spPr/>
        <p:txBody>
          <a:bodyPr rtlCol="0"/>
          <a:lstStyle/>
          <a:p>
            <a:pPr rtl="0"/>
            <a:fld id="{59D7C7D8-417F-4DFE-8436-36310D114223}" type="datetime1">
              <a:rPr lang="ru-RU" smtClean="0"/>
              <a:pPr rtl="0"/>
              <a:t>12.06.2020</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a:t>‹#›</a:t>
            </a:r>
          </a:p>
        </p:txBody>
      </p:sp>
    </p:spTree>
    <p:extLst>
      <p:ext uri="{BB962C8B-B14F-4D97-AF65-F5344CB8AC3E}">
        <p14:creationId xmlns:p14="http://schemas.microsoft.com/office/powerpoint/2010/main" val="80735427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dirty="0"/>
              <a:t>Образец заголовка</a:t>
            </a:r>
          </a:p>
        </p:txBody>
      </p:sp>
      <p:sp>
        <p:nvSpPr>
          <p:cNvPr id="4" name="Текст 3"/>
          <p:cNvSpPr>
            <a:spLocks noGrp="1"/>
          </p:cNvSpPr>
          <p:nvPr>
            <p:ph type="body" sz="half" idx="2"/>
          </p:nvPr>
        </p:nvSpPr>
        <p:spPr>
          <a:xfrm>
            <a:off x="7010400" y="2245995"/>
            <a:ext cx="3657600" cy="219456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dirty="0"/>
              <a:t>Образец текста</a:t>
            </a:r>
          </a:p>
        </p:txBody>
      </p:sp>
      <p:sp>
        <p:nvSpPr>
          <p:cNvPr id="5" name="Дата 4"/>
          <p:cNvSpPr>
            <a:spLocks noGrp="1"/>
          </p:cNvSpPr>
          <p:nvPr>
            <p:ph type="dt" sz="half" idx="10"/>
          </p:nvPr>
        </p:nvSpPr>
        <p:spPr/>
        <p:txBody>
          <a:bodyPr rtlCol="0"/>
          <a:lstStyle/>
          <a:p>
            <a:pPr rtl="0"/>
            <a:fld id="{CF11A656-7B62-4EA4-9850-32221648AA4D}" type="datetime1">
              <a:rPr lang="ru-RU" smtClean="0"/>
              <a:pPr rtl="0"/>
              <a:t>12.06.2020</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a:t>‹#›</a:t>
            </a:r>
          </a:p>
        </p:txBody>
      </p:sp>
      <p:sp>
        <p:nvSpPr>
          <p:cNvPr id="8" name="Полилиния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2" name="Рисунок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dirty="0"/>
              <a:t>Вставка рисунка</a:t>
            </a:r>
          </a:p>
        </p:txBody>
      </p:sp>
    </p:spTree>
    <p:extLst>
      <p:ext uri="{BB962C8B-B14F-4D97-AF65-F5344CB8AC3E}">
        <p14:creationId xmlns:p14="http://schemas.microsoft.com/office/powerpoint/2010/main" val="65131886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Заголовок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ru-RU" dirty="0"/>
              <a:t>Образец заголовка</a:t>
            </a:r>
          </a:p>
        </p:txBody>
      </p:sp>
      <p:sp>
        <p:nvSpPr>
          <p:cNvPr id="3" name="Текст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rtl="0">
              <a:defRPr sz="1000">
                <a:solidFill>
                  <a:schemeClr val="tx1"/>
                </a:solidFill>
              </a:defRPr>
            </a:lvl1pPr>
          </a:lstStyle>
          <a:p>
            <a:fld id="{E426B00A-079E-4C25-9AF3-AD5EC6887109}" type="datetime1">
              <a:rPr lang="ru-RU" smtClean="0"/>
              <a:pPr/>
              <a:t>12.06.2020</a:t>
            </a:fld>
            <a:endParaRPr lang="ru-RU" dirty="0"/>
          </a:p>
        </p:txBody>
      </p:sp>
      <p:sp>
        <p:nvSpPr>
          <p:cNvPr id="5" name="Нижний колонтитул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rtl="0">
              <a:defRPr sz="1000">
                <a:solidFill>
                  <a:schemeClr val="tx1"/>
                </a:solidFill>
              </a:defRPr>
            </a:lvl1pPr>
          </a:lstStyle>
          <a:p>
            <a:pPr rtl="0"/>
            <a:endParaRPr lang="ru-RU" dirty="0"/>
          </a:p>
        </p:txBody>
      </p:sp>
      <p:sp>
        <p:nvSpPr>
          <p:cNvPr id="6" name="Номер слайда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rtl="0">
              <a:defRPr sz="1000">
                <a:solidFill>
                  <a:schemeClr val="tx1"/>
                </a:solidFill>
              </a:defRPr>
            </a:lvl1pPr>
          </a:lstStyle>
          <a:p>
            <a:r>
              <a:rPr lang="ru-RU" dirty="0"/>
              <a:t>‹#›</a:t>
            </a:r>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p:transition spd="med">
    <p:fade/>
  </p:transition>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304800" y="228600"/>
            <a:ext cx="10058400" cy="3657600"/>
          </a:xfrm>
        </p:spPr>
        <p:txBody>
          <a:bodyPr>
            <a:normAutofit/>
          </a:bodyPr>
          <a:lstStyle/>
          <a:p>
            <a:pPr lvl="0" algn="ctr"/>
            <a:r>
              <a:rPr lang="ru-RU" sz="4000" b="1" dirty="0"/>
              <a:t>Консультация для родителей</a:t>
            </a:r>
            <a:endParaRPr lang="ru-RU" sz="4000" dirty="0"/>
          </a:p>
          <a:p>
            <a:pPr lvl="0" algn="ctr"/>
            <a:r>
              <a:rPr lang="ru-RU" sz="6000" b="1" dirty="0"/>
              <a:t> </a:t>
            </a:r>
          </a:p>
          <a:p>
            <a:pPr lvl="0" algn="ctr"/>
            <a:r>
              <a:rPr lang="ru-RU" sz="6000" b="1" dirty="0"/>
              <a:t>Психологическая готовность ребенка к школе</a:t>
            </a:r>
          </a:p>
          <a:p>
            <a:pPr lvl="0" algn="ctr"/>
            <a:endParaRPr lang="ru-RU" sz="6000" b="1" dirty="0"/>
          </a:p>
          <a:p>
            <a:pPr lvl="0" algn="ctr"/>
            <a:endParaRPr lang="ru-RU" sz="6000" dirty="0"/>
          </a:p>
          <a:p>
            <a:endParaRPr lang="ru-RU" dirty="0"/>
          </a:p>
        </p:txBody>
      </p:sp>
      <p:pic>
        <p:nvPicPr>
          <p:cNvPr id="15361" name="Picture 1" descr="C:\Users\1\Desktop\картинки одар\5.gif"/>
          <p:cNvPicPr>
            <a:picLocks noChangeAspect="1" noChangeArrowheads="1" noCrop="1"/>
          </p:cNvPicPr>
          <p:nvPr/>
        </p:nvPicPr>
        <p:blipFill>
          <a:blip r:embed="rId2" cstate="print"/>
          <a:srcRect/>
          <a:stretch>
            <a:fillRect/>
          </a:stretch>
        </p:blipFill>
        <p:spPr bwMode="auto">
          <a:xfrm>
            <a:off x="10287000" y="0"/>
            <a:ext cx="1371600" cy="1380745"/>
          </a:xfrm>
          <a:prstGeom prst="rect">
            <a:avLst/>
          </a:prstGeom>
          <a:noFill/>
        </p:spPr>
      </p:pic>
      <p:sp>
        <p:nvSpPr>
          <p:cNvPr id="5" name="Прямоугольник 4"/>
          <p:cNvSpPr/>
          <p:nvPr/>
        </p:nvSpPr>
        <p:spPr>
          <a:xfrm>
            <a:off x="2286000" y="6172200"/>
            <a:ext cx="8686800" cy="461665"/>
          </a:xfrm>
          <a:prstGeom prst="rect">
            <a:avLst/>
          </a:prstGeom>
        </p:spPr>
        <p:txBody>
          <a:bodyPr wrap="square">
            <a:spAutoFit/>
          </a:bodyPr>
          <a:lstStyle/>
          <a:p>
            <a:r>
              <a:rPr lang="ru-RU" sz="2400" b="1" dirty="0">
                <a:solidFill>
                  <a:srgbClr val="002060"/>
                </a:solidFill>
                <a:latin typeface="+mj-lt"/>
              </a:rPr>
              <a:t>Педагог-психолог Раевская Анастасия Александровна</a:t>
            </a:r>
            <a:endParaRPr lang="ru-RU" sz="2400" dirty="0">
              <a:solidFill>
                <a:srgbClr val="002060"/>
              </a:solidFill>
              <a:latin typeface="+mj-lt"/>
            </a:endParaRPr>
          </a:p>
        </p:txBody>
      </p:sp>
    </p:spTree>
    <p:extLst>
      <p:ext uri="{BB962C8B-B14F-4D97-AF65-F5344CB8AC3E}">
        <p14:creationId xmlns:p14="http://schemas.microsoft.com/office/powerpoint/2010/main" val="279804709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81000" y="914400"/>
            <a:ext cx="12192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1" u="none" strike="noStrike" cap="none" normalizeH="0" baseline="0" dirty="0">
                <a:ln>
                  <a:noFill/>
                </a:ln>
                <a:solidFill>
                  <a:schemeClr val="tx2"/>
                </a:solidFill>
                <a:effectLst/>
                <a:latin typeface="+mj-lt"/>
                <a:ea typeface="Times New Roman" pitchFamily="18" charset="0"/>
                <a:cs typeface="Arial" pitchFamily="34" charset="0"/>
              </a:rPr>
              <a:t>Психологическая готовность включает:</a:t>
            </a:r>
            <a:endParaRPr kumimoji="0" lang="ru-RU" sz="4000" b="0" i="0" u="none" strike="noStrike" cap="none" normalizeH="0" baseline="0" dirty="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a:ln>
                  <a:noFill/>
                </a:ln>
                <a:solidFill>
                  <a:schemeClr val="tx2"/>
                </a:solidFill>
                <a:effectLst/>
                <a:latin typeface="+mj-lt"/>
                <a:ea typeface="Times New Roman" pitchFamily="18" charset="0"/>
                <a:cs typeface="Arial" pitchFamily="34" charset="0"/>
              </a:rPr>
              <a:t>•интеллектуальную готовность</a:t>
            </a:r>
            <a:endParaRPr kumimoji="0" lang="ru-RU" sz="4000" b="0" i="0" u="none" strike="noStrike" cap="none" normalizeH="0" baseline="0" dirty="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a:ln>
                  <a:noFill/>
                </a:ln>
                <a:solidFill>
                  <a:schemeClr val="tx2"/>
                </a:solidFill>
                <a:effectLst/>
                <a:latin typeface="+mj-lt"/>
                <a:ea typeface="Times New Roman" pitchFamily="18" charset="0"/>
                <a:cs typeface="Arial" pitchFamily="34" charset="0"/>
              </a:rPr>
              <a:t>•мотивационную готовность</a:t>
            </a:r>
            <a:endParaRPr kumimoji="0" lang="ru-RU" sz="4000" b="0" i="0" u="none" strike="noStrike" cap="none" normalizeH="0" baseline="0" dirty="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a:ln>
                  <a:noFill/>
                </a:ln>
                <a:solidFill>
                  <a:schemeClr val="tx2"/>
                </a:solidFill>
                <a:effectLst/>
                <a:latin typeface="+mj-lt"/>
                <a:ea typeface="Times New Roman" pitchFamily="18" charset="0"/>
                <a:cs typeface="Arial" pitchFamily="34" charset="0"/>
              </a:rPr>
              <a:t>•эмоционально-волевую готовность</a:t>
            </a:r>
            <a:endParaRPr kumimoji="0" lang="ru-RU" sz="4000" b="0" i="0" u="none" strike="noStrike" cap="none" normalizeH="0" baseline="0" dirty="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a:ln>
                  <a:noFill/>
                </a:ln>
                <a:solidFill>
                  <a:schemeClr val="tx2"/>
                </a:solidFill>
                <a:effectLst/>
                <a:latin typeface="+mj-lt"/>
                <a:ea typeface="Times New Roman" pitchFamily="18" charset="0"/>
                <a:cs typeface="Arial" pitchFamily="34" charset="0"/>
              </a:rPr>
              <a:t>•коммуникативную готовность</a:t>
            </a:r>
            <a:endParaRPr kumimoji="0" lang="ru-RU" sz="4000" b="0" i="0" u="none" strike="noStrike" cap="none" normalizeH="0" baseline="0" dirty="0">
              <a:ln>
                <a:noFill/>
              </a:ln>
              <a:solidFill>
                <a:schemeClr val="tx2"/>
              </a:solidFill>
              <a:effectLst/>
              <a:latin typeface="+mj-lt"/>
              <a:cs typeface="Arial" pitchFamily="34" charset="0"/>
            </a:endParaRPr>
          </a:p>
        </p:txBody>
      </p:sp>
    </p:spTree>
    <p:extLst>
      <p:ext uri="{BB962C8B-B14F-4D97-AF65-F5344CB8AC3E}">
        <p14:creationId xmlns:p14="http://schemas.microsoft.com/office/powerpoint/2010/main" val="279804709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648200"/>
            <a:ext cx="11125200" cy="685800"/>
          </a:xfrm>
        </p:spPr>
        <p:txBody>
          <a:bodyPr rtlCol="0">
            <a:noAutofit/>
          </a:bodyPr>
          <a:lstStyle/>
          <a:p>
            <a:r>
              <a:rPr lang="ru-RU" sz="2800" b="1" i="1" dirty="0">
                <a:solidFill>
                  <a:schemeClr val="tx2"/>
                </a:solidFill>
              </a:rPr>
              <a:t>Интеллектуальная готовность</a:t>
            </a:r>
            <a:r>
              <a:rPr lang="ru-RU" sz="2800" dirty="0">
                <a:solidFill>
                  <a:schemeClr val="tx2"/>
                </a:solidFill>
              </a:rPr>
              <a:t> предполагает развитие внимания, памяти, сформированные мыслительные операции анализа, синтеза, обобщения, установление закономерностей, пространственного мышления, умение устанавливать связи между явлениями и событиями, делать простейшие умозаключения на основе аналогии.</a:t>
            </a:r>
            <a:br>
              <a:rPr lang="ru-RU" sz="2800" dirty="0">
                <a:solidFill>
                  <a:schemeClr val="tx2"/>
                </a:solidFill>
              </a:rPr>
            </a:br>
            <a:r>
              <a:rPr lang="ru-RU" sz="2800" dirty="0">
                <a:solidFill>
                  <a:schemeClr val="tx2"/>
                </a:solidFill>
              </a:rPr>
              <a:t>К 6–7-и годам ребенок должен знать:</a:t>
            </a:r>
            <a:br>
              <a:rPr lang="ru-RU" sz="2800" dirty="0">
                <a:solidFill>
                  <a:schemeClr val="tx2"/>
                </a:solidFill>
              </a:rPr>
            </a:br>
            <a:r>
              <a:rPr lang="ru-RU" sz="2800" dirty="0">
                <a:solidFill>
                  <a:schemeClr val="tx2"/>
                </a:solidFill>
              </a:rPr>
              <a:t>•свой адрес и название города, в котором он живет;</a:t>
            </a:r>
            <a:br>
              <a:rPr lang="ru-RU" sz="2800" dirty="0">
                <a:solidFill>
                  <a:schemeClr val="tx2"/>
                </a:solidFill>
              </a:rPr>
            </a:br>
            <a:r>
              <a:rPr lang="ru-RU" sz="2800" dirty="0">
                <a:solidFill>
                  <a:schemeClr val="tx2"/>
                </a:solidFill>
              </a:rPr>
              <a:t>•название страны и ее столицы;</a:t>
            </a:r>
            <a:br>
              <a:rPr lang="ru-RU" sz="2800" dirty="0">
                <a:solidFill>
                  <a:schemeClr val="tx2"/>
                </a:solidFill>
              </a:rPr>
            </a:br>
            <a:r>
              <a:rPr lang="ru-RU" sz="2800" dirty="0">
                <a:solidFill>
                  <a:schemeClr val="tx2"/>
                </a:solidFill>
              </a:rPr>
              <a:t>•имена и отчества своих родителей, информацию о местах их работы;</a:t>
            </a:r>
            <a:br>
              <a:rPr lang="ru-RU" sz="2800" dirty="0">
                <a:solidFill>
                  <a:schemeClr val="tx2"/>
                </a:solidFill>
              </a:rPr>
            </a:br>
            <a:r>
              <a:rPr lang="ru-RU" sz="2800" dirty="0">
                <a:solidFill>
                  <a:schemeClr val="tx2"/>
                </a:solidFill>
              </a:rPr>
              <a:t>•времена года, их последовательность и основные признаки;</a:t>
            </a:r>
            <a:br>
              <a:rPr lang="ru-RU" sz="2800" dirty="0">
                <a:solidFill>
                  <a:schemeClr val="tx2"/>
                </a:solidFill>
              </a:rPr>
            </a:br>
            <a:r>
              <a:rPr lang="ru-RU" sz="2800" dirty="0">
                <a:solidFill>
                  <a:schemeClr val="tx2"/>
                </a:solidFill>
              </a:rPr>
              <a:t>•названия месяцев, дней недели; основные виды деревьев и цветов.</a:t>
            </a:r>
            <a:br>
              <a:rPr lang="ru-RU" dirty="0"/>
            </a:br>
            <a:endParaRPr lang="ru-RU" dirty="0">
              <a:solidFill>
                <a:schemeClr val="tx2"/>
              </a:solidFill>
            </a:endParaRPr>
          </a:p>
        </p:txBody>
      </p:sp>
      <p:pic>
        <p:nvPicPr>
          <p:cNvPr id="8194" name="Picture 2" descr="C:\Users\1\Desktop\мой сайт!\i (6).jpg"/>
          <p:cNvPicPr>
            <a:picLocks noChangeAspect="1" noChangeArrowheads="1"/>
          </p:cNvPicPr>
          <p:nvPr/>
        </p:nvPicPr>
        <p:blipFill>
          <a:blip r:embed="rId2" cstate="print"/>
          <a:srcRect/>
          <a:stretch>
            <a:fillRect/>
          </a:stretch>
        </p:blipFill>
        <p:spPr bwMode="auto">
          <a:xfrm>
            <a:off x="0" y="5029200"/>
            <a:ext cx="2161540" cy="1828800"/>
          </a:xfrm>
          <a:prstGeom prst="rect">
            <a:avLst/>
          </a:prstGeom>
          <a:noFill/>
        </p:spPr>
      </p:pic>
    </p:spTree>
    <p:extLst>
      <p:ext uri="{BB962C8B-B14F-4D97-AF65-F5344CB8AC3E}">
        <p14:creationId xmlns:p14="http://schemas.microsoft.com/office/powerpoint/2010/main" val="303294789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28600"/>
            <a:ext cx="11506200" cy="5807074"/>
          </a:xfrm>
        </p:spPr>
        <p:txBody>
          <a:bodyPr rtlCol="0">
            <a:normAutofit fontScale="90000"/>
          </a:bodyPr>
          <a:lstStyle/>
          <a:p>
            <a:r>
              <a:rPr lang="ru-RU" sz="2800" b="1" i="1" dirty="0">
                <a:solidFill>
                  <a:schemeClr val="tx2"/>
                </a:solidFill>
              </a:rPr>
              <a:t>Мотивационная готовность</a:t>
            </a:r>
            <a:r>
              <a:rPr lang="ru-RU" sz="2800" dirty="0">
                <a:solidFill>
                  <a:schemeClr val="tx2"/>
                </a:solidFill>
              </a:rPr>
              <a:t>…</a:t>
            </a:r>
            <a:br>
              <a:rPr lang="ru-RU" sz="2800" dirty="0">
                <a:solidFill>
                  <a:schemeClr val="tx2"/>
                </a:solidFill>
              </a:rPr>
            </a:br>
            <a:r>
              <a:rPr lang="ru-RU" sz="2800" dirty="0">
                <a:solidFill>
                  <a:schemeClr val="tx2"/>
                </a:solidFill>
              </a:rPr>
              <a:t> Иными словами, ребёнок  должен ориентироваться во времени, пространстве и подразумевает наличие желания принять новую социальную роль –</a:t>
            </a:r>
            <a:br>
              <a:rPr lang="ru-RU" sz="2800" dirty="0">
                <a:solidFill>
                  <a:schemeClr val="tx2"/>
                </a:solidFill>
              </a:rPr>
            </a:br>
            <a:r>
              <a:rPr lang="ru-RU" sz="2800" dirty="0">
                <a:solidFill>
                  <a:schemeClr val="tx2"/>
                </a:solidFill>
              </a:rPr>
              <a:t>                                                                                                            роль школьника.</a:t>
            </a:r>
            <a:br>
              <a:rPr lang="ru-RU" sz="2800" dirty="0">
                <a:solidFill>
                  <a:schemeClr val="tx2"/>
                </a:solidFill>
              </a:rPr>
            </a:br>
            <a:r>
              <a:rPr lang="ru-RU" sz="2800" dirty="0">
                <a:solidFill>
                  <a:schemeClr val="tx2"/>
                </a:solidFill>
              </a:rPr>
              <a:t>С этой целью родителям необходимо объяснить своему ребенку, что учёба – это труд, дети ходят учиться для получения знаний, которые необходимы каждому человеку. Следует давать ребенку только позитивную информацию о школе. Не следует запугивать детей школой, предстоящими трудностями, строгой дисциплиной.. Вам не обязательно до начала учебного года формировать любовь к школе, поскольку невозможно полюбить то, с чем еще не сталкивался. Достаточно дать понять ребенку, что учеба — это обязанность каждого человека и от того, насколько он будет успешен в учении, зависит отношение к нему многих из окружающих ребенка людей.</a:t>
            </a:r>
            <a:br>
              <a:rPr lang="ru-RU" sz="2800" dirty="0">
                <a:solidFill>
                  <a:schemeClr val="tx2"/>
                </a:solidFill>
              </a:rPr>
            </a:br>
            <a:r>
              <a:rPr lang="ru-RU" sz="2800" dirty="0">
                <a:solidFill>
                  <a:schemeClr val="tx2"/>
                </a:solidFill>
              </a:rPr>
              <a:t>     Подготавливая ребёнка к школе, необходимо научить его слушать, видеть,                                    </a:t>
            </a:r>
            <a:br>
              <a:rPr lang="ru-RU" sz="2800" dirty="0">
                <a:solidFill>
                  <a:schemeClr val="tx2"/>
                </a:solidFill>
              </a:rPr>
            </a:br>
            <a:r>
              <a:rPr lang="ru-RU" sz="2800" dirty="0">
                <a:solidFill>
                  <a:schemeClr val="tx2"/>
                </a:solidFill>
              </a:rPr>
              <a:t>                       наблюдать, запоминать, перерабатывать</a:t>
            </a:r>
            <a:br>
              <a:rPr lang="ru-RU" sz="2800" dirty="0">
                <a:solidFill>
                  <a:schemeClr val="tx2"/>
                </a:solidFill>
              </a:rPr>
            </a:br>
            <a:r>
              <a:rPr lang="ru-RU" sz="2800" dirty="0">
                <a:solidFill>
                  <a:schemeClr val="tx2"/>
                </a:solidFill>
              </a:rPr>
              <a:t>                            полученную информацию.</a:t>
            </a:r>
            <a:br>
              <a:rPr lang="ru-RU" sz="1800" dirty="0"/>
            </a:br>
            <a:endParaRPr lang="ru-RU" sz="1800" dirty="0"/>
          </a:p>
        </p:txBody>
      </p:sp>
      <p:pic>
        <p:nvPicPr>
          <p:cNvPr id="4098" name="Picture 2" descr="C:\Users\1\Desktop\мой сайт!\i (5).jpg"/>
          <p:cNvPicPr>
            <a:picLocks noChangeAspect="1" noChangeArrowheads="1"/>
          </p:cNvPicPr>
          <p:nvPr/>
        </p:nvPicPr>
        <p:blipFill>
          <a:blip r:embed="rId2" cstate="print"/>
          <a:srcRect/>
          <a:stretch>
            <a:fillRect/>
          </a:stretch>
        </p:blipFill>
        <p:spPr bwMode="auto">
          <a:xfrm>
            <a:off x="0" y="5105400"/>
            <a:ext cx="2133599" cy="1752600"/>
          </a:xfrm>
          <a:prstGeom prst="rect">
            <a:avLst/>
          </a:prstGeom>
          <a:noFill/>
        </p:spPr>
      </p:pic>
    </p:spTree>
    <p:extLst>
      <p:ext uri="{BB962C8B-B14F-4D97-AF65-F5344CB8AC3E}">
        <p14:creationId xmlns:p14="http://schemas.microsoft.com/office/powerpoint/2010/main" val="145773996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3810000"/>
            <a:ext cx="9829800" cy="1082674"/>
          </a:xfrm>
        </p:spPr>
        <p:txBody>
          <a:bodyPr rtlCol="0">
            <a:normAutofit fontScale="90000"/>
          </a:bodyPr>
          <a:lstStyle/>
          <a:p>
            <a:r>
              <a:rPr lang="ru-RU" sz="3600" b="1" i="1" dirty="0">
                <a:solidFill>
                  <a:schemeClr val="tx2"/>
                </a:solidFill>
              </a:rPr>
              <a:t>Волевая готовность</a:t>
            </a:r>
            <a:r>
              <a:rPr lang="ru-RU" sz="3600" dirty="0">
                <a:solidFill>
                  <a:schemeClr val="tx2"/>
                </a:solidFill>
              </a:rPr>
              <a:t> предполагает наличие у ребенка:</a:t>
            </a:r>
            <a:br>
              <a:rPr lang="ru-RU" sz="3600" dirty="0">
                <a:solidFill>
                  <a:schemeClr val="tx2"/>
                </a:solidFill>
              </a:rPr>
            </a:br>
            <a:r>
              <a:rPr lang="ru-RU" sz="3600" dirty="0">
                <a:solidFill>
                  <a:schemeClr val="tx2"/>
                </a:solidFill>
              </a:rPr>
              <a:t>•способностей ставить перед собой цель,</a:t>
            </a:r>
            <a:br>
              <a:rPr lang="ru-RU" sz="3600" dirty="0">
                <a:solidFill>
                  <a:schemeClr val="tx2"/>
                </a:solidFill>
              </a:rPr>
            </a:br>
            <a:r>
              <a:rPr lang="ru-RU" sz="3600" dirty="0">
                <a:solidFill>
                  <a:schemeClr val="tx2"/>
                </a:solidFill>
              </a:rPr>
              <a:t>•принять решение о начале деятельности,</a:t>
            </a:r>
            <a:br>
              <a:rPr lang="ru-RU" sz="3600" dirty="0">
                <a:solidFill>
                  <a:schemeClr val="tx2"/>
                </a:solidFill>
              </a:rPr>
            </a:br>
            <a:r>
              <a:rPr lang="ru-RU" sz="3600" dirty="0">
                <a:solidFill>
                  <a:schemeClr val="tx2"/>
                </a:solidFill>
              </a:rPr>
              <a:t>•наметить план действий,</a:t>
            </a:r>
            <a:br>
              <a:rPr lang="ru-RU" sz="3600" dirty="0">
                <a:solidFill>
                  <a:schemeClr val="tx2"/>
                </a:solidFill>
              </a:rPr>
            </a:br>
            <a:r>
              <a:rPr lang="ru-RU" sz="3600" dirty="0">
                <a:solidFill>
                  <a:schemeClr val="tx2"/>
                </a:solidFill>
              </a:rPr>
              <a:t>•выполнить его, проявив определенные усилия,</a:t>
            </a:r>
            <a:br>
              <a:rPr lang="ru-RU" sz="3600" dirty="0">
                <a:solidFill>
                  <a:schemeClr val="tx2"/>
                </a:solidFill>
              </a:rPr>
            </a:br>
            <a:r>
              <a:rPr lang="ru-RU" sz="3600" dirty="0">
                <a:solidFill>
                  <a:schemeClr val="tx2"/>
                </a:solidFill>
              </a:rPr>
              <a:t>•оценить результат своей деятельности,</a:t>
            </a:r>
            <a:br>
              <a:rPr lang="ru-RU" sz="3600" dirty="0">
                <a:solidFill>
                  <a:schemeClr val="tx2"/>
                </a:solidFill>
              </a:rPr>
            </a:br>
            <a:r>
              <a:rPr lang="ru-RU" sz="3600" dirty="0">
                <a:solidFill>
                  <a:schemeClr val="tx2"/>
                </a:solidFill>
              </a:rPr>
              <a:t>•а также умения длительно выполнять не очень привлекательную работу.</a:t>
            </a:r>
            <a:br>
              <a:rPr lang="ru-RU" dirty="0"/>
            </a:br>
            <a:endParaRPr lang="ru-RU" dirty="0"/>
          </a:p>
        </p:txBody>
      </p:sp>
      <p:pic>
        <p:nvPicPr>
          <p:cNvPr id="5122" name="Picture 2" descr="C:\Users\1\Desktop\мой сайт!\i (4).jpg"/>
          <p:cNvPicPr>
            <a:picLocks noChangeAspect="1" noChangeArrowheads="1"/>
          </p:cNvPicPr>
          <p:nvPr/>
        </p:nvPicPr>
        <p:blipFill>
          <a:blip r:embed="rId2" cstate="print"/>
          <a:srcRect/>
          <a:stretch>
            <a:fillRect/>
          </a:stretch>
        </p:blipFill>
        <p:spPr bwMode="auto">
          <a:xfrm>
            <a:off x="381000" y="4451685"/>
            <a:ext cx="2743200" cy="2406315"/>
          </a:xfrm>
          <a:prstGeom prst="rect">
            <a:avLst/>
          </a:prstGeom>
          <a:noFill/>
        </p:spPr>
      </p:pic>
    </p:spTree>
    <p:extLst>
      <p:ext uri="{BB962C8B-B14F-4D97-AF65-F5344CB8AC3E}">
        <p14:creationId xmlns:p14="http://schemas.microsoft.com/office/powerpoint/2010/main" val="309357241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09600" y="0"/>
            <a:ext cx="10877833"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Важной стороной психологической готовности к школе является 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 </a:t>
            </a:r>
            <a:r>
              <a:rPr kumimoji="0" lang="ru-RU" sz="2800" b="1" i="1" u="none" strike="noStrike" cap="none" normalizeH="0" baseline="0" dirty="0">
                <a:ln>
                  <a:noFill/>
                </a:ln>
                <a:solidFill>
                  <a:schemeClr val="tx2"/>
                </a:solidFill>
                <a:effectLst/>
                <a:latin typeface="+mj-lt"/>
                <a:ea typeface="Times New Roman" pitchFamily="18" charset="0"/>
                <a:cs typeface="Arial" pitchFamily="34" charset="0"/>
              </a:rPr>
              <a:t>эмоционально-волевая готовность:</a:t>
            </a:r>
            <a:endParaRPr kumimoji="0" lang="ru-RU" sz="2800" b="0" i="0" u="none" strike="noStrike" cap="none" normalizeH="0" baseline="0" dirty="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•способность управлять своим поведением</a:t>
            </a:r>
            <a:endParaRPr kumimoji="0" lang="ru-RU" sz="2800" b="0" i="0" u="none" strike="noStrike" cap="none" normalizeH="0" baseline="0" dirty="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•умение организовывать рабочее место и поддерживать порядок</a:t>
            </a:r>
            <a:endParaRPr kumimoji="0" lang="ru-RU" sz="2800" b="0" i="0" u="none" strike="noStrike" cap="none" normalizeH="0" baseline="0" dirty="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•стремление преодолевать трудности</a:t>
            </a:r>
            <a:endParaRPr kumimoji="0" lang="ru-RU" sz="2800" b="0" i="0" u="none" strike="noStrike" cap="none" normalizeH="0" baseline="0" dirty="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•стремление к достижению результата своей деятельности.</a:t>
            </a:r>
            <a:endParaRPr kumimoji="0" lang="ru-RU" sz="2800" b="0" i="0" u="none" strike="noStrike" cap="none" normalizeH="0" baseline="0" dirty="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нравственно-волевые качества:</a:t>
            </a:r>
            <a:endParaRPr kumimoji="0" lang="ru-RU" sz="2800" b="0" i="0" u="none" strike="noStrike" cap="none" normalizeH="0" baseline="0" dirty="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•настойчивость, самостоятельность</a:t>
            </a:r>
            <a:endParaRPr kumimoji="0" lang="ru-RU" sz="2800" b="0" i="0" u="none" strike="noStrike" cap="none" normalizeH="0" baseline="0" dirty="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•трудолюбие, прилежание</a:t>
            </a:r>
            <a:endParaRPr kumimoji="0" lang="ru-RU" sz="2800" b="0" i="0" u="none" strike="noStrike" cap="none" normalizeH="0" baseline="0" dirty="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•усидчивость, терпение, ответственность</a:t>
            </a:r>
            <a:endParaRPr kumimoji="0" lang="ru-RU" sz="2800" b="0" i="0" u="none" strike="noStrike" cap="none" normalizeH="0" baseline="0" dirty="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•дисциплинированность, организованность</a:t>
            </a:r>
            <a:endParaRPr kumimoji="0" lang="ru-RU" sz="2800" b="0" i="0" u="none" strike="noStrike" cap="none" normalizeH="0" baseline="0" dirty="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                 •внимание</a:t>
            </a:r>
            <a:endParaRPr kumimoji="0" lang="ru-RU" sz="2800" b="0" i="0" u="none" strike="noStrike" cap="none" normalizeH="0" baseline="0" dirty="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                    •любознательность и т. д.</a:t>
            </a:r>
            <a:endParaRPr kumimoji="0" lang="ru-RU" sz="2800" b="0" i="0" u="none" strike="noStrike" cap="none" normalizeH="0" baseline="0" dirty="0">
              <a:ln>
                <a:noFill/>
              </a:ln>
              <a:solidFill>
                <a:schemeClr val="tx2"/>
              </a:solidFill>
              <a:effectLst/>
              <a:latin typeface="+mj-lt"/>
              <a:cs typeface="Arial" pitchFamily="34" charset="0"/>
            </a:endParaRPr>
          </a:p>
        </p:txBody>
      </p:sp>
      <p:pic>
        <p:nvPicPr>
          <p:cNvPr id="6146" name="Picture 2" descr="C:\Users\1\Desktop\мой сайт!\3413229_w640_h640_sut_12011.jpg"/>
          <p:cNvPicPr>
            <a:picLocks noChangeAspect="1" noChangeArrowheads="1"/>
          </p:cNvPicPr>
          <p:nvPr/>
        </p:nvPicPr>
        <p:blipFill>
          <a:blip r:embed="rId2" cstate="print"/>
          <a:srcRect/>
          <a:stretch>
            <a:fillRect/>
          </a:stretch>
        </p:blipFill>
        <p:spPr bwMode="auto">
          <a:xfrm>
            <a:off x="0" y="4800600"/>
            <a:ext cx="2057400" cy="2057400"/>
          </a:xfrm>
          <a:prstGeom prst="rect">
            <a:avLst/>
          </a:prstGeom>
          <a:noFill/>
        </p:spPr>
      </p:pic>
    </p:spTree>
    <p:extLst>
      <p:ext uri="{BB962C8B-B14F-4D97-AF65-F5344CB8AC3E}">
        <p14:creationId xmlns:p14="http://schemas.microsoft.com/office/powerpoint/2010/main" val="187501069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type="title"/>
          </p:nvPr>
        </p:nvSpPr>
        <p:spPr>
          <a:xfrm>
            <a:off x="914400" y="4953000"/>
            <a:ext cx="9829800" cy="1082674"/>
          </a:xfrm>
        </p:spPr>
        <p:txBody>
          <a:bodyPr rtlCol="0">
            <a:normAutofit fontScale="90000"/>
          </a:bodyPr>
          <a:lstStyle/>
          <a:p>
            <a:r>
              <a:rPr lang="ru-RU" b="1" i="1" dirty="0">
                <a:solidFill>
                  <a:schemeClr val="tx2"/>
                </a:solidFill>
              </a:rPr>
              <a:t>Коммуникативная готовность</a:t>
            </a:r>
            <a:r>
              <a:rPr lang="ru-RU" dirty="0">
                <a:solidFill>
                  <a:schemeClr val="tx2"/>
                </a:solidFill>
              </a:rPr>
              <a:t>.</a:t>
            </a:r>
            <a:br>
              <a:rPr lang="ru-RU" dirty="0">
                <a:solidFill>
                  <a:schemeClr val="tx2"/>
                </a:solidFill>
              </a:rPr>
            </a:br>
            <a:r>
              <a:rPr lang="ru-RU" dirty="0">
                <a:solidFill>
                  <a:schemeClr val="tx2"/>
                </a:solidFill>
              </a:rPr>
              <a:t>Проявляется в умении ребенка подчинять свое поведение законам детских групп и нормам поведения, установленным в классе. Она предполагает способность включиться в детское сообщество, действовать совместно с другими ребятами, в случае необходимости уступать или отстаивать свою правоту, подчиняться или руководить.</a:t>
            </a:r>
            <a:br>
              <a:rPr lang="ru-RU" dirty="0">
                <a:solidFill>
                  <a:schemeClr val="tx2"/>
                </a:solidFill>
              </a:rPr>
            </a:br>
            <a:r>
              <a:rPr lang="ru-RU" dirty="0">
                <a:solidFill>
                  <a:schemeClr val="tx2"/>
                </a:solidFill>
              </a:rPr>
              <a:t>В целях развития коммуникативной компетентности следует поддерживать доброжелательные отношения вашего сына или дочери с окружающими. Личный пример терпимости во взаимоотношениях с друзьями, родными, соседями также</a:t>
            </a:r>
            <a:br>
              <a:rPr lang="ru-RU" dirty="0">
                <a:solidFill>
                  <a:schemeClr val="tx2"/>
                </a:solidFill>
              </a:rPr>
            </a:br>
            <a:r>
              <a:rPr lang="ru-RU" dirty="0">
                <a:solidFill>
                  <a:schemeClr val="tx2"/>
                </a:solidFill>
              </a:rPr>
              <a:t>                играет большую роль в формировании этого вида                                                  </a:t>
            </a:r>
            <a:br>
              <a:rPr lang="ru-RU" dirty="0">
                <a:solidFill>
                  <a:schemeClr val="tx2"/>
                </a:solidFill>
              </a:rPr>
            </a:br>
            <a:r>
              <a:rPr lang="ru-RU" dirty="0">
                <a:solidFill>
                  <a:schemeClr val="tx2"/>
                </a:solidFill>
              </a:rPr>
              <a:t>                                     готовности                                               к школе.</a:t>
            </a:r>
            <a:br>
              <a:rPr lang="ru-RU" dirty="0">
                <a:solidFill>
                  <a:schemeClr val="tx2"/>
                </a:solidFill>
              </a:rPr>
            </a:br>
            <a:endParaRPr lang="ru-RU" dirty="0">
              <a:solidFill>
                <a:schemeClr val="tx2"/>
              </a:solidFill>
            </a:endParaRPr>
          </a:p>
        </p:txBody>
      </p:sp>
      <p:pic>
        <p:nvPicPr>
          <p:cNvPr id="7170" name="Picture 2" descr="C:\Users\1\Desktop\мой сайт!\загруженное.jpg"/>
          <p:cNvPicPr>
            <a:picLocks noChangeAspect="1" noChangeArrowheads="1"/>
          </p:cNvPicPr>
          <p:nvPr/>
        </p:nvPicPr>
        <p:blipFill>
          <a:blip r:embed="rId2" cstate="print"/>
          <a:srcRect/>
          <a:stretch>
            <a:fillRect/>
          </a:stretch>
        </p:blipFill>
        <p:spPr bwMode="auto">
          <a:xfrm>
            <a:off x="-174" y="4876800"/>
            <a:ext cx="2974048" cy="1981201"/>
          </a:xfrm>
          <a:prstGeom prst="rect">
            <a:avLst/>
          </a:prstGeom>
          <a:noFill/>
        </p:spPr>
      </p:pic>
    </p:spTree>
    <p:extLst>
      <p:ext uri="{BB962C8B-B14F-4D97-AF65-F5344CB8AC3E}">
        <p14:creationId xmlns:p14="http://schemas.microsoft.com/office/powerpoint/2010/main" val="303294789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876800"/>
            <a:ext cx="11125200" cy="1082674"/>
          </a:xfrm>
        </p:spPr>
        <p:txBody>
          <a:bodyPr rtlCol="0">
            <a:noAutofit/>
          </a:bodyPr>
          <a:lstStyle/>
          <a:p>
            <a:r>
              <a:rPr lang="ru-RU" b="1" i="1" dirty="0">
                <a:solidFill>
                  <a:schemeClr val="tx2"/>
                </a:solidFill>
              </a:rPr>
              <a:t>Уровень умственного развития</a:t>
            </a:r>
            <a:r>
              <a:rPr lang="ru-RU" dirty="0">
                <a:solidFill>
                  <a:schemeClr val="tx2"/>
                </a:solidFill>
              </a:rPr>
              <a:t>.</a:t>
            </a:r>
            <a:br>
              <a:rPr lang="ru-RU" dirty="0">
                <a:solidFill>
                  <a:schemeClr val="tx2"/>
                </a:solidFill>
              </a:rPr>
            </a:br>
            <a:r>
              <a:rPr lang="ru-RU" dirty="0">
                <a:solidFill>
                  <a:schemeClr val="tx2"/>
                </a:solidFill>
              </a:rPr>
              <a:t> Ребенку необходим запас знаний. Родителям следует помнить, что само по себе количество знаний или навыков не может служить показателем развития. Школа ждет не столько образованного, сколько психологически подготовленного к учебному труду ребенка. Значительно существеннее не сами знания, а то, как дети умеют ими пользоваться, применять их при решении тех или иных задач. Родителей порой радует, что ребенок запомнил текст стихотворения, сказки. Действительно, у детей очень хорошая память, но важнее для умственного развития    понять текст, суметь пересказать его,     </a:t>
            </a:r>
            <a:br>
              <a:rPr lang="ru-RU" dirty="0">
                <a:solidFill>
                  <a:schemeClr val="tx2"/>
                </a:solidFill>
              </a:rPr>
            </a:br>
            <a:r>
              <a:rPr lang="ru-RU" dirty="0">
                <a:solidFill>
                  <a:schemeClr val="tx2"/>
                </a:solidFill>
              </a:rPr>
              <a:t>                             не исказив смысла и </a:t>
            </a:r>
            <a:br>
              <a:rPr lang="ru-RU" dirty="0">
                <a:solidFill>
                  <a:schemeClr val="tx2"/>
                </a:solidFill>
              </a:rPr>
            </a:br>
            <a:r>
              <a:rPr lang="ru-RU" dirty="0">
                <a:solidFill>
                  <a:schemeClr val="tx2"/>
                </a:solidFill>
              </a:rPr>
              <a:t>                                   последовательности событий. </a:t>
            </a:r>
          </a:p>
        </p:txBody>
      </p:sp>
      <p:pic>
        <p:nvPicPr>
          <p:cNvPr id="8194" name="Picture 2" descr="C:\Users\1\Desktop\мой сайт!\i (6).jpg"/>
          <p:cNvPicPr>
            <a:picLocks noChangeAspect="1" noChangeArrowheads="1"/>
          </p:cNvPicPr>
          <p:nvPr/>
        </p:nvPicPr>
        <p:blipFill>
          <a:blip r:embed="rId2" cstate="print"/>
          <a:srcRect/>
          <a:stretch>
            <a:fillRect/>
          </a:stretch>
        </p:blipFill>
        <p:spPr bwMode="auto">
          <a:xfrm>
            <a:off x="0" y="5029200"/>
            <a:ext cx="2161540" cy="1828800"/>
          </a:xfrm>
          <a:prstGeom prst="rect">
            <a:avLst/>
          </a:prstGeom>
          <a:noFill/>
        </p:spPr>
      </p:pic>
    </p:spTree>
    <p:extLst>
      <p:ext uri="{BB962C8B-B14F-4D97-AF65-F5344CB8AC3E}">
        <p14:creationId xmlns:p14="http://schemas.microsoft.com/office/powerpoint/2010/main" val="303294789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066800"/>
            <a:ext cx="11353800" cy="3293209"/>
          </a:xfrm>
          <a:prstGeom prst="rect">
            <a:avLst/>
          </a:prstGeom>
        </p:spPr>
        <p:txBody>
          <a:bodyPr wrap="square">
            <a:spAutoFit/>
          </a:bodyPr>
          <a:lstStyle/>
          <a:p>
            <a:r>
              <a:rPr lang="ru-RU" sz="2600" b="1" dirty="0">
                <a:solidFill>
                  <a:schemeClr val="tx2"/>
                </a:solidFill>
                <a:latin typeface="+mj-lt"/>
              </a:rPr>
              <a:t>Проба №1.</a:t>
            </a:r>
            <a:r>
              <a:rPr lang="ru-RU" sz="2600" dirty="0">
                <a:solidFill>
                  <a:schemeClr val="tx2"/>
                </a:solidFill>
                <a:latin typeface="+mj-lt"/>
              </a:rPr>
              <a:t> Срисовывание детьми графического образца, состоящего из геометрических фигур и элементов прописных букв. Образец должен быть нарисован на белом листе бумаги без линеечек и клеточек. Перерисовывать </a:t>
            </a:r>
          </a:p>
          <a:p>
            <a:r>
              <a:rPr lang="ru-RU" sz="2600" dirty="0">
                <a:solidFill>
                  <a:schemeClr val="tx2"/>
                </a:solidFill>
                <a:latin typeface="+mj-lt"/>
              </a:rPr>
              <a:t>его надо на такой же белый лист бумаги. При срисовывании дети должны пользоваться простыми карандашами. Не разрешается использовать </a:t>
            </a:r>
          </a:p>
          <a:p>
            <a:r>
              <a:rPr lang="ru-RU" sz="2600" dirty="0">
                <a:solidFill>
                  <a:schemeClr val="tx2"/>
                </a:solidFill>
                <a:latin typeface="+mj-lt"/>
              </a:rPr>
              <a:t>линейку и ластик. Образец может быть произвольно придуман взрослым.</a:t>
            </a:r>
            <a:br>
              <a:rPr lang="ru-RU" sz="2600" dirty="0">
                <a:solidFill>
                  <a:schemeClr val="tx2"/>
                </a:solidFill>
                <a:latin typeface="+mj-lt"/>
              </a:rPr>
            </a:br>
            <a:r>
              <a:rPr lang="ru-RU" sz="2600" dirty="0">
                <a:solidFill>
                  <a:schemeClr val="tx2"/>
                </a:solidFill>
                <a:latin typeface="+mj-lt"/>
              </a:rPr>
              <a:t>Данное задание позволит определить, справляется ли ребенок с работой по               образцу</a:t>
            </a:r>
            <a:r>
              <a:rPr lang="ru-RU" sz="2600" dirty="0">
                <a:solidFill>
                  <a:schemeClr val="tx2"/>
                </a:solidFill>
              </a:rPr>
              <a:t>.</a:t>
            </a:r>
            <a:endParaRPr lang="ru-RU" sz="2600" dirty="0"/>
          </a:p>
        </p:txBody>
      </p:sp>
      <p:sp>
        <p:nvSpPr>
          <p:cNvPr id="4" name="Прямоугольник 3"/>
          <p:cNvSpPr/>
          <p:nvPr/>
        </p:nvSpPr>
        <p:spPr>
          <a:xfrm>
            <a:off x="0" y="0"/>
            <a:ext cx="11430000" cy="1077218"/>
          </a:xfrm>
          <a:prstGeom prst="rect">
            <a:avLst/>
          </a:prstGeom>
        </p:spPr>
        <p:txBody>
          <a:bodyPr wrap="square">
            <a:spAutoFit/>
          </a:bodyPr>
          <a:lstStyle/>
          <a:p>
            <a:pPr lvl="0" algn="ctr" fontAlgn="base">
              <a:spcBef>
                <a:spcPct val="0"/>
              </a:spcBef>
              <a:spcAft>
                <a:spcPct val="0"/>
              </a:spcAft>
            </a:pPr>
            <a:r>
              <a:rPr lang="ru-RU" sz="3200" b="1" dirty="0">
                <a:solidFill>
                  <a:srgbClr val="C00000"/>
                </a:solidFill>
                <a:latin typeface="+mj-lt"/>
                <a:ea typeface="Times New Roman" pitchFamily="18" charset="0"/>
                <a:cs typeface="Arial" pitchFamily="34" charset="0"/>
              </a:rPr>
              <a:t>Как   определить, готов ли ваш ребенок к школе?</a:t>
            </a:r>
            <a:endParaRPr lang="ru-RU" sz="3200" dirty="0">
              <a:solidFill>
                <a:srgbClr val="C00000"/>
              </a:solidFill>
              <a:latin typeface="+mj-lt"/>
              <a:cs typeface="Arial" pitchFamily="34" charset="0"/>
            </a:endParaRPr>
          </a:p>
          <a:p>
            <a:pPr lvl="0" algn="ctr" eaLnBrk="0" fontAlgn="base" hangingPunct="0">
              <a:spcBef>
                <a:spcPct val="0"/>
              </a:spcBef>
              <a:spcAft>
                <a:spcPct val="0"/>
              </a:spcAft>
            </a:pPr>
            <a:r>
              <a:rPr lang="ru-RU" sz="3200" b="1" i="1" dirty="0">
                <a:solidFill>
                  <a:srgbClr val="C00000"/>
                </a:solidFill>
                <a:latin typeface="+mj-lt"/>
                <a:ea typeface="Times New Roman" pitchFamily="18" charset="0"/>
                <a:cs typeface="Arial" pitchFamily="34" charset="0"/>
              </a:rPr>
              <a:t>(памятка для родителей)</a:t>
            </a:r>
            <a:endParaRPr lang="ru-RU" sz="3200" dirty="0">
              <a:solidFill>
                <a:srgbClr val="C00000"/>
              </a:solidFill>
              <a:latin typeface="+mj-lt"/>
              <a:cs typeface="Arial" pitchFamily="34" charset="0"/>
            </a:endParaRPr>
          </a:p>
        </p:txBody>
      </p:sp>
    </p:spTree>
    <p:extLst>
      <p:ext uri="{BB962C8B-B14F-4D97-AF65-F5344CB8AC3E}">
        <p14:creationId xmlns:p14="http://schemas.microsoft.com/office/powerpoint/2010/main" val="279804709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304800" y="762000"/>
            <a:ext cx="10058400" cy="3657600"/>
          </a:xfrm>
        </p:spPr>
        <p:txBody>
          <a:bodyPr>
            <a:normAutofit/>
          </a:bodyPr>
          <a:lstStyle/>
          <a:p>
            <a:r>
              <a:rPr lang="ru-RU" sz="2800" b="1" dirty="0">
                <a:solidFill>
                  <a:schemeClr val="tx2"/>
                </a:solidFill>
              </a:rPr>
              <a:t>Проба № 2.</a:t>
            </a:r>
            <a:r>
              <a:rPr lang="ru-RU" sz="2800" dirty="0">
                <a:solidFill>
                  <a:schemeClr val="tx2"/>
                </a:solidFill>
              </a:rPr>
              <a:t> Проведение с детьми игры с правилами. Например, это может быть народная игра «Черный, белый не берите, да и нет не говорите». В этой игре сразу видны дети, не соблюдающие правила и потому проигрывающие. А ведь в игре соблюдать правило проще, чем в учебном задании. Поэтому, если у ребенка есть проблема такого рода в игре, то                         в учебе она тем более проявится.</a:t>
            </a:r>
            <a:br>
              <a:rPr lang="ru-RU" sz="2800" dirty="0">
                <a:solidFill>
                  <a:schemeClr val="tx2"/>
                </a:solidFill>
              </a:rPr>
            </a:br>
            <a:endParaRPr lang="ru-RU" sz="2800" dirty="0">
              <a:solidFill>
                <a:schemeClr val="tx2"/>
              </a:solidFill>
            </a:endParaRPr>
          </a:p>
        </p:txBody>
      </p:sp>
    </p:spTree>
    <p:extLst>
      <p:ext uri="{BB962C8B-B14F-4D97-AF65-F5344CB8AC3E}">
        <p14:creationId xmlns:p14="http://schemas.microsoft.com/office/powerpoint/2010/main" val="279804709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457200" y="457200"/>
            <a:ext cx="10058400" cy="5105400"/>
          </a:xfrm>
        </p:spPr>
        <p:txBody>
          <a:bodyPr>
            <a:normAutofit/>
          </a:bodyPr>
          <a:lstStyle/>
          <a:p>
            <a:r>
              <a:rPr lang="ru-RU" sz="3200" b="1" dirty="0">
                <a:solidFill>
                  <a:schemeClr val="tx2"/>
                </a:solidFill>
              </a:rPr>
              <a:t>Проба № 3.</a:t>
            </a:r>
            <a:r>
              <a:rPr lang="ru-RU" sz="3200" dirty="0">
                <a:solidFill>
                  <a:schemeClr val="tx2"/>
                </a:solidFill>
              </a:rPr>
              <a:t> Перед ребенком кладут перепутанную последовательность сюжетных картинок. Можно взять картинки из известной детям сказки. Картинок должно быть немного: от трех до пяти. Ребенку предлагают сложить правильную последовательность картинок и составить по ним рассказ. Чтобы справиться с этим заданием, у ребенка должен быть развит необходимый уровень обобщения.</a:t>
            </a:r>
            <a:br>
              <a:rPr lang="ru-RU" sz="3200" dirty="0">
                <a:solidFill>
                  <a:schemeClr val="tx2"/>
                </a:solidFill>
              </a:rPr>
            </a:br>
            <a:endParaRPr lang="ru-RU" sz="3200" dirty="0">
              <a:solidFill>
                <a:schemeClr val="tx2"/>
              </a:solidFill>
            </a:endParaRPr>
          </a:p>
          <a:p>
            <a:endParaRPr lang="ru-RU" dirty="0"/>
          </a:p>
        </p:txBody>
      </p:sp>
    </p:spTree>
    <p:extLst>
      <p:ext uri="{BB962C8B-B14F-4D97-AF65-F5344CB8AC3E}">
        <p14:creationId xmlns:p14="http://schemas.microsoft.com/office/powerpoint/2010/main" val="279804709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11201400" cy="2971800"/>
          </a:xfrm>
        </p:spPr>
        <p:txBody>
          <a:bodyPr rtlCol="0">
            <a:normAutofit fontScale="90000"/>
          </a:bodyPr>
          <a:lstStyle/>
          <a:p>
            <a:r>
              <a:rPr lang="ru-RU" dirty="0">
                <a:solidFill>
                  <a:schemeClr val="tx2"/>
                </a:solidFill>
              </a:rPr>
              <a:t>Подготовка к школе – процесс многоплановый. И следует отметить, что начинать заниматься с детьми следует не только непосредственно перед</a:t>
            </a:r>
            <a:br>
              <a:rPr lang="ru-RU" dirty="0">
                <a:solidFill>
                  <a:schemeClr val="tx2"/>
                </a:solidFill>
              </a:rPr>
            </a:br>
            <a:r>
              <a:rPr lang="ru-RU" dirty="0">
                <a:solidFill>
                  <a:schemeClr val="tx2"/>
                </a:solidFill>
              </a:rPr>
              <a:t>                  поступлением в школу, а далеко до   </a:t>
            </a:r>
            <a:br>
              <a:rPr lang="ru-RU" dirty="0">
                <a:solidFill>
                  <a:schemeClr val="tx2"/>
                </a:solidFill>
              </a:rPr>
            </a:br>
            <a:r>
              <a:rPr lang="ru-RU" dirty="0">
                <a:solidFill>
                  <a:schemeClr val="tx2"/>
                </a:solidFill>
              </a:rPr>
              <a:t>                   этого, с младшего дошкольного     </a:t>
            </a:r>
            <a:br>
              <a:rPr lang="ru-RU" dirty="0">
                <a:solidFill>
                  <a:schemeClr val="tx2"/>
                </a:solidFill>
              </a:rPr>
            </a:br>
            <a:r>
              <a:rPr lang="ru-RU" dirty="0">
                <a:solidFill>
                  <a:schemeClr val="tx2"/>
                </a:solidFill>
              </a:rPr>
              <a:t>                                      возраста.</a:t>
            </a:r>
          </a:p>
        </p:txBody>
      </p:sp>
      <p:pic>
        <p:nvPicPr>
          <p:cNvPr id="1027" name="Picture 3" descr="C:\Users\1\Desktop\картинки одар\223 — копия.gif"/>
          <p:cNvPicPr>
            <a:picLocks noChangeAspect="1" noChangeArrowheads="1" noCrop="1"/>
          </p:cNvPicPr>
          <p:nvPr/>
        </p:nvPicPr>
        <p:blipFill>
          <a:blip r:embed="rId2" cstate="print"/>
          <a:srcRect/>
          <a:stretch>
            <a:fillRect/>
          </a:stretch>
        </p:blipFill>
        <p:spPr bwMode="auto">
          <a:xfrm>
            <a:off x="3276600" y="3505200"/>
            <a:ext cx="4476750" cy="885825"/>
          </a:xfrm>
          <a:prstGeom prst="rect">
            <a:avLst/>
          </a:prstGeom>
          <a:noFill/>
        </p:spPr>
      </p:pic>
    </p:spTree>
    <p:extLst>
      <p:ext uri="{BB962C8B-B14F-4D97-AF65-F5344CB8AC3E}">
        <p14:creationId xmlns:p14="http://schemas.microsoft.com/office/powerpoint/2010/main" val="95739017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304800" y="228600"/>
            <a:ext cx="10058400" cy="3657600"/>
          </a:xfrm>
        </p:spPr>
        <p:txBody>
          <a:bodyPr>
            <a:noAutofit/>
          </a:bodyPr>
          <a:lstStyle/>
          <a:p>
            <a:r>
              <a:rPr lang="ru-RU" sz="3200" b="1" dirty="0">
                <a:solidFill>
                  <a:schemeClr val="tx2"/>
                </a:solidFill>
              </a:rPr>
              <a:t>Проба № 4.</a:t>
            </a:r>
            <a:r>
              <a:rPr lang="ru-RU" sz="3200" dirty="0">
                <a:solidFill>
                  <a:schemeClr val="tx2"/>
                </a:solidFill>
              </a:rPr>
              <a:t> В игровой форме ребенку предлагают слова, в которых надо определить, есть ли там искомый звук. Каждый раз договариваются, какой звук надо будет найти. На каждый звук дается несколько слов. Для поиска предлагаются два гласных и два согласных звука. Искомые в словах звуки взрослый должен произносить очень четко, а гласные тянуть нараспев. Детей, у которых данное задание вызовет трудности, необходимо показать логопеду.</a:t>
            </a:r>
            <a:endParaRPr lang="ru-RU" sz="3200" dirty="0"/>
          </a:p>
        </p:txBody>
      </p:sp>
    </p:spTree>
    <p:extLst>
      <p:ext uri="{BB962C8B-B14F-4D97-AF65-F5344CB8AC3E}">
        <p14:creationId xmlns:p14="http://schemas.microsoft.com/office/powerpoint/2010/main" val="279804709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6800" y="2209800"/>
            <a:ext cx="8634836" cy="923330"/>
          </a:xfrm>
          <a:prstGeom prst="rect">
            <a:avLst/>
          </a:prstGeom>
          <a:noFill/>
          <a:ln>
            <a:solidFill>
              <a:srgbClr val="FF0000"/>
            </a:solidFill>
          </a:ln>
        </p:spPr>
        <p:txBody>
          <a:bodyPr wrap="square" lIns="91440" tIns="45720" rIns="91440" bIns="45720">
            <a:spAutoFit/>
          </a:bodyPr>
          <a:lstStyle/>
          <a:p>
            <a:pPr algn="ctr"/>
            <a:r>
              <a:rPr lang="ru-RU" sz="5400" b="1" cap="none" spc="0" dirty="0">
                <a:ln w="18000">
                  <a:solidFill>
                    <a:srgbClr val="FF0000"/>
                  </a:solidFill>
                  <a:prstDash val="solid"/>
                  <a:miter lim="800000"/>
                </a:ln>
                <a:solidFill>
                  <a:srgbClr val="FFFF00"/>
                </a:solidFill>
                <a:effectLst>
                  <a:outerShdw blurRad="25500" dist="23000" dir="7020000" algn="tl">
                    <a:srgbClr val="000000">
                      <a:alpha val="50000"/>
                    </a:srgbClr>
                  </a:outerShdw>
                </a:effectLst>
              </a:rPr>
              <a:t>Спасибо за Внимание!</a:t>
            </a:r>
          </a:p>
        </p:txBody>
      </p:sp>
    </p:spTree>
    <p:extLst>
      <p:ext uri="{BB962C8B-B14F-4D97-AF65-F5344CB8AC3E}">
        <p14:creationId xmlns:p14="http://schemas.microsoft.com/office/powerpoint/2010/main" val="2798047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14600"/>
            <a:ext cx="11734800" cy="1828800"/>
          </a:xfrm>
        </p:spPr>
        <p:txBody>
          <a:bodyPr rtlCol="0">
            <a:normAutofit fontScale="90000"/>
          </a:bodyPr>
          <a:lstStyle/>
          <a:p>
            <a:r>
              <a:rPr lang="ru-RU" dirty="0">
                <a:solidFill>
                  <a:schemeClr val="tx2"/>
                </a:solidFill>
              </a:rPr>
              <a:t>Начало обучения в школе -новый этап в жизни ребёнка (да и родителей тоже, безусловно, требующий определенного уровня готовности к </a:t>
            </a:r>
            <a:br>
              <a:rPr lang="ru-RU" dirty="0">
                <a:solidFill>
                  <a:schemeClr val="tx2"/>
                </a:solidFill>
              </a:rPr>
            </a:br>
            <a:r>
              <a:rPr lang="ru-RU" dirty="0">
                <a:solidFill>
                  <a:schemeClr val="tx2"/>
                </a:solidFill>
              </a:rPr>
              <a:t>                    этому качественно новому этапу</a:t>
            </a:r>
            <a:br>
              <a:rPr lang="ru-RU" dirty="0">
                <a:solidFill>
                  <a:schemeClr val="tx2"/>
                </a:solidFill>
              </a:rPr>
            </a:br>
            <a:r>
              <a:rPr lang="ru-RU" dirty="0">
                <a:solidFill>
                  <a:schemeClr val="tx2"/>
                </a:solidFill>
              </a:rPr>
              <a:t>                    в жизни и совершенно новому </a:t>
            </a:r>
            <a:br>
              <a:rPr lang="ru-RU" dirty="0">
                <a:solidFill>
                  <a:schemeClr val="tx2"/>
                </a:solidFill>
              </a:rPr>
            </a:br>
            <a:r>
              <a:rPr lang="ru-RU" dirty="0">
                <a:solidFill>
                  <a:schemeClr val="tx2"/>
                </a:solidFill>
              </a:rPr>
              <a:t>                        виду  деятельности)</a:t>
            </a:r>
            <a:br>
              <a:rPr lang="ru-RU" dirty="0"/>
            </a:br>
            <a:endParaRPr lang="ru-RU" dirty="0"/>
          </a:p>
        </p:txBody>
      </p:sp>
      <p:pic>
        <p:nvPicPr>
          <p:cNvPr id="2049" name="Picture 1" descr="C:\Users\1\Desktop\картинки одар\223 — копия.gif"/>
          <p:cNvPicPr>
            <a:picLocks noChangeAspect="1" noChangeArrowheads="1" noCrop="1"/>
          </p:cNvPicPr>
          <p:nvPr/>
        </p:nvPicPr>
        <p:blipFill>
          <a:blip r:embed="rId2" cstate="print"/>
          <a:srcRect/>
          <a:stretch>
            <a:fillRect/>
          </a:stretch>
        </p:blipFill>
        <p:spPr bwMode="auto">
          <a:xfrm>
            <a:off x="2743200" y="3962400"/>
            <a:ext cx="5867400" cy="1160996"/>
          </a:xfrm>
          <a:prstGeom prst="rect">
            <a:avLst/>
          </a:prstGeom>
          <a:noFill/>
        </p:spPr>
      </p:pic>
    </p:spTree>
    <p:extLst>
      <p:ext uri="{BB962C8B-B14F-4D97-AF65-F5344CB8AC3E}">
        <p14:creationId xmlns:p14="http://schemas.microsoft.com/office/powerpoint/2010/main" val="95739017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267200"/>
            <a:ext cx="11353800" cy="1082674"/>
          </a:xfrm>
        </p:spPr>
        <p:txBody>
          <a:bodyPr rtlCol="0">
            <a:normAutofit fontScale="90000"/>
          </a:bodyPr>
          <a:lstStyle/>
          <a:p>
            <a:r>
              <a:rPr lang="ru-RU" sz="3100" dirty="0">
                <a:solidFill>
                  <a:schemeClr val="tx2"/>
                </a:solidFill>
              </a:rPr>
              <a:t>Начальная школа –это основа всего образования, какие знания получат дети, так и дальше сложится учеба. Каждый ребенок идет в первый класс с надеждой, что в школе все у него будет хорошо. И учительница будет красивая и добрая, и одноклассники будут с ним дружить, и учиться он будет на пятерки. Но вот проходит несколько недель, и малыш уже без особой охоты собирается утром в школу. С понедельника начинает мечтать о выходных, а из школы приходит скучный и напряженный. В чем же дело? А дело в том, что не оправдались ожидания ребенка, связанные с новой интересной жизнью, а сам он оказался не совсем                     </a:t>
            </a:r>
            <a:br>
              <a:rPr lang="ru-RU" sz="3100" dirty="0">
                <a:solidFill>
                  <a:schemeClr val="tx2"/>
                </a:solidFill>
              </a:rPr>
            </a:br>
            <a:r>
              <a:rPr lang="ru-RU" sz="3100" dirty="0">
                <a:solidFill>
                  <a:schemeClr val="tx2"/>
                </a:solidFill>
              </a:rPr>
              <a:t>         готовым к той реальности, которая называется «школьные будни». </a:t>
            </a:r>
            <a:br>
              <a:rPr lang="ru-RU" sz="3100" dirty="0">
                <a:solidFill>
                  <a:schemeClr val="tx2"/>
                </a:solidFill>
              </a:rPr>
            </a:br>
            <a:br>
              <a:rPr lang="ru-RU" sz="2800" dirty="0"/>
            </a:br>
            <a:endParaRPr lang="ru-RU" sz="2700" dirty="0">
              <a:solidFill>
                <a:schemeClr val="tx2"/>
              </a:solidFill>
            </a:endParaRPr>
          </a:p>
        </p:txBody>
      </p:sp>
      <p:sp>
        <p:nvSpPr>
          <p:cNvPr id="3" name="Прямоугольник 2"/>
          <p:cNvSpPr/>
          <p:nvPr/>
        </p:nvSpPr>
        <p:spPr>
          <a:xfrm>
            <a:off x="2667000" y="4648200"/>
            <a:ext cx="8743213" cy="707886"/>
          </a:xfrm>
          <a:prstGeom prst="rect">
            <a:avLst/>
          </a:prstGeom>
        </p:spPr>
        <p:txBody>
          <a:bodyPr wrap="square">
            <a:spAutoFit/>
          </a:bodyPr>
          <a:lstStyle/>
          <a:p>
            <a:r>
              <a:rPr lang="ru-RU" sz="4000" b="1" dirty="0">
                <a:solidFill>
                  <a:srgbClr val="FF0000"/>
                </a:solidFill>
                <a:latin typeface="+mj-lt"/>
              </a:rPr>
              <a:t>Почему же такое может произойти? </a:t>
            </a:r>
          </a:p>
        </p:txBody>
      </p:sp>
      <p:pic>
        <p:nvPicPr>
          <p:cNvPr id="1027" name="Picture 3" descr="C:\Users\1\Desktop\мой сайт!\i (3).jpg"/>
          <p:cNvPicPr>
            <a:picLocks noChangeAspect="1" noChangeArrowheads="1"/>
          </p:cNvPicPr>
          <p:nvPr/>
        </p:nvPicPr>
        <p:blipFill>
          <a:blip r:embed="rId2" cstate="print"/>
          <a:srcRect/>
          <a:stretch>
            <a:fillRect/>
          </a:stretch>
        </p:blipFill>
        <p:spPr bwMode="auto">
          <a:xfrm>
            <a:off x="0" y="4876800"/>
            <a:ext cx="2549144" cy="1981200"/>
          </a:xfrm>
          <a:prstGeom prst="rect">
            <a:avLst/>
          </a:prstGeom>
          <a:noFill/>
        </p:spPr>
      </p:pic>
    </p:spTree>
    <p:extLst>
      <p:ext uri="{BB962C8B-B14F-4D97-AF65-F5344CB8AC3E}">
        <p14:creationId xmlns:p14="http://schemas.microsoft.com/office/powerpoint/2010/main" val="1359999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5334000"/>
            <a:ext cx="11963400" cy="1219200"/>
          </a:xfrm>
        </p:spPr>
        <p:txBody>
          <a:bodyPr rtlCol="0">
            <a:noAutofit/>
          </a:bodyPr>
          <a:lstStyle/>
          <a:p>
            <a:pPr algn="ctr"/>
            <a:r>
              <a:rPr lang="ru-RU" sz="4000" dirty="0">
                <a:solidFill>
                  <a:schemeClr val="tx2"/>
                </a:solidFill>
              </a:rPr>
              <a:t>Опрос будущих первоклассников на тему:</a:t>
            </a:r>
            <a:br>
              <a:rPr lang="ru-RU" sz="4000" dirty="0">
                <a:solidFill>
                  <a:schemeClr val="tx2"/>
                </a:solidFill>
              </a:rPr>
            </a:br>
            <a:r>
              <a:rPr lang="ru-RU" sz="4000" dirty="0">
                <a:solidFill>
                  <a:schemeClr val="tx2"/>
                </a:solidFill>
              </a:rPr>
              <a:t> Почему ты хочешь идти в школу?</a:t>
            </a:r>
          </a:p>
        </p:txBody>
      </p:sp>
      <p:sp>
        <p:nvSpPr>
          <p:cNvPr id="7" name="Прямоугольник 6"/>
          <p:cNvSpPr/>
          <p:nvPr/>
        </p:nvSpPr>
        <p:spPr>
          <a:xfrm>
            <a:off x="6400800" y="3429000"/>
            <a:ext cx="2819400" cy="1384995"/>
          </a:xfrm>
          <a:prstGeom prst="rect">
            <a:avLst/>
          </a:prstGeom>
        </p:spPr>
        <p:txBody>
          <a:bodyPr wrap="square">
            <a:spAutoFit/>
          </a:bodyPr>
          <a:lstStyle/>
          <a:p>
            <a:pPr algn="ctr"/>
            <a:r>
              <a:rPr lang="ru-RU" sz="2800" dirty="0">
                <a:solidFill>
                  <a:schemeClr val="tx2"/>
                </a:solidFill>
                <a:latin typeface="+mj-lt"/>
              </a:rPr>
              <a:t>В школе не надо </a:t>
            </a:r>
          </a:p>
          <a:p>
            <a:pPr algn="ctr"/>
            <a:r>
              <a:rPr lang="ru-RU" sz="2800" dirty="0">
                <a:solidFill>
                  <a:schemeClr val="tx2"/>
                </a:solidFill>
                <a:latin typeface="+mj-lt"/>
              </a:rPr>
              <a:t>будет спать днем.</a:t>
            </a:r>
          </a:p>
        </p:txBody>
      </p:sp>
      <p:sp>
        <p:nvSpPr>
          <p:cNvPr id="8" name="Прямоугольник 7"/>
          <p:cNvSpPr/>
          <p:nvPr/>
        </p:nvSpPr>
        <p:spPr>
          <a:xfrm>
            <a:off x="6400800" y="1295400"/>
            <a:ext cx="2935536" cy="1384995"/>
          </a:xfrm>
          <a:prstGeom prst="rect">
            <a:avLst/>
          </a:prstGeom>
        </p:spPr>
        <p:txBody>
          <a:bodyPr wrap="square">
            <a:spAutoFit/>
          </a:bodyPr>
          <a:lstStyle/>
          <a:p>
            <a:pPr algn="ctr"/>
            <a:r>
              <a:rPr lang="ru-RU" sz="2800" dirty="0">
                <a:solidFill>
                  <a:schemeClr val="tx2"/>
                </a:solidFill>
                <a:latin typeface="+mj-lt"/>
              </a:rPr>
              <a:t>В школе у меня </a:t>
            </a:r>
          </a:p>
          <a:p>
            <a:pPr algn="ctr"/>
            <a:r>
              <a:rPr lang="ru-RU" sz="2800" dirty="0">
                <a:solidFill>
                  <a:schemeClr val="tx2"/>
                </a:solidFill>
                <a:latin typeface="+mj-lt"/>
              </a:rPr>
              <a:t>появятся новые друзья</a:t>
            </a:r>
          </a:p>
        </p:txBody>
      </p:sp>
      <p:sp>
        <p:nvSpPr>
          <p:cNvPr id="9" name="Прямоугольник 8"/>
          <p:cNvSpPr/>
          <p:nvPr/>
        </p:nvSpPr>
        <p:spPr>
          <a:xfrm>
            <a:off x="1295400" y="1371601"/>
            <a:ext cx="4419600" cy="2554545"/>
          </a:xfrm>
          <a:prstGeom prst="rect">
            <a:avLst/>
          </a:prstGeom>
        </p:spPr>
        <p:txBody>
          <a:bodyPr wrap="square">
            <a:spAutoFit/>
          </a:bodyPr>
          <a:lstStyle/>
          <a:p>
            <a:r>
              <a:rPr lang="ru-RU" sz="3200" dirty="0">
                <a:solidFill>
                  <a:schemeClr val="tx2"/>
                </a:solidFill>
                <a:latin typeface="+mj-lt"/>
              </a:rPr>
              <a:t>Когда я пойду в школу, </a:t>
            </a:r>
          </a:p>
          <a:p>
            <a:r>
              <a:rPr lang="ru-RU" sz="3200" dirty="0">
                <a:solidFill>
                  <a:schemeClr val="tx2"/>
                </a:solidFill>
                <a:latin typeface="+mj-lt"/>
              </a:rPr>
              <a:t>то меня будут отпускать</a:t>
            </a:r>
          </a:p>
          <a:p>
            <a:r>
              <a:rPr lang="ru-RU" sz="3200" dirty="0">
                <a:solidFill>
                  <a:schemeClr val="tx2"/>
                </a:solidFill>
                <a:latin typeface="+mj-lt"/>
              </a:rPr>
              <a:t> ходить одну по городу.</a:t>
            </a:r>
          </a:p>
          <a:p>
            <a:endParaRPr lang="ru-RU" sz="3200" dirty="0">
              <a:solidFill>
                <a:schemeClr val="tx2"/>
              </a:solidFill>
              <a:latin typeface="+mj-lt"/>
            </a:endParaRPr>
          </a:p>
          <a:p>
            <a:endParaRPr lang="ru-RU" sz="3200" dirty="0">
              <a:solidFill>
                <a:schemeClr val="tx2"/>
              </a:solidFill>
              <a:latin typeface="+mj-lt"/>
            </a:endParaRPr>
          </a:p>
        </p:txBody>
      </p:sp>
      <p:cxnSp>
        <p:nvCxnSpPr>
          <p:cNvPr id="11" name="Прямая со стрелкой 10"/>
          <p:cNvCxnSpPr/>
          <p:nvPr/>
        </p:nvCxnSpPr>
        <p:spPr>
          <a:xfrm flipV="1">
            <a:off x="6324600" y="4495800"/>
            <a:ext cx="533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6248400" y="2590800"/>
            <a:ext cx="381000"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5486400" y="2743200"/>
            <a:ext cx="6858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4724400" y="4495800"/>
            <a:ext cx="1440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289" name="Picture 1" descr="C:\Users\1\Desktop\картинки одар\59.gif"/>
          <p:cNvPicPr>
            <a:picLocks noChangeAspect="1" noChangeArrowheads="1" noCrop="1"/>
          </p:cNvPicPr>
          <p:nvPr/>
        </p:nvPicPr>
        <p:blipFill>
          <a:blip r:embed="rId2" cstate="print"/>
          <a:srcRect/>
          <a:stretch>
            <a:fillRect/>
          </a:stretch>
        </p:blipFill>
        <p:spPr bwMode="auto">
          <a:xfrm>
            <a:off x="228600" y="4343400"/>
            <a:ext cx="1428750" cy="2276475"/>
          </a:xfrm>
          <a:prstGeom prst="rect">
            <a:avLst/>
          </a:prstGeom>
          <a:noFill/>
        </p:spPr>
      </p:pic>
      <p:sp>
        <p:nvSpPr>
          <p:cNvPr id="12" name="Прямоугольник 11"/>
          <p:cNvSpPr/>
          <p:nvPr/>
        </p:nvSpPr>
        <p:spPr>
          <a:xfrm>
            <a:off x="1143000" y="3124200"/>
            <a:ext cx="4858702" cy="1077218"/>
          </a:xfrm>
          <a:prstGeom prst="rect">
            <a:avLst/>
          </a:prstGeom>
        </p:spPr>
        <p:txBody>
          <a:bodyPr wrap="square">
            <a:spAutoFit/>
          </a:bodyPr>
          <a:lstStyle/>
          <a:p>
            <a:r>
              <a:rPr lang="ru-RU" sz="3200" dirty="0">
                <a:solidFill>
                  <a:schemeClr val="tx2"/>
                </a:solidFill>
                <a:latin typeface="+mj-lt"/>
              </a:rPr>
              <a:t>У меня будут новые тетрадки и карандаши</a:t>
            </a:r>
            <a:r>
              <a:rPr lang="ru-RU" sz="3200" dirty="0">
                <a:solidFill>
                  <a:schemeClr val="tx2"/>
                </a:solidFill>
              </a:rPr>
              <a:t>.</a:t>
            </a:r>
          </a:p>
        </p:txBody>
      </p:sp>
    </p:spTree>
    <p:extLst>
      <p:ext uri="{BB962C8B-B14F-4D97-AF65-F5344CB8AC3E}">
        <p14:creationId xmlns:p14="http://schemas.microsoft.com/office/powerpoint/2010/main" val="2984635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1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0"/>
                                        <p:tgtEl>
                                          <p:spTgt spid="8">
                                            <p:txEl>
                                              <p:pRg st="1" end="1"/>
                                            </p:txEl>
                                          </p:spTgt>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P spid="1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304800" y="0"/>
            <a:ext cx="10058400" cy="3657600"/>
          </a:xfrm>
        </p:spPr>
        <p:txBody>
          <a:bodyPr>
            <a:normAutofit/>
          </a:bodyPr>
          <a:lstStyle/>
          <a:p>
            <a:pPr algn="ctr"/>
            <a:r>
              <a:rPr lang="ru-RU" sz="5400" dirty="0">
                <a:solidFill>
                  <a:schemeClr val="tx2"/>
                </a:solidFill>
              </a:rPr>
              <a:t>Игра «Пирамидка».</a:t>
            </a:r>
          </a:p>
          <a:p>
            <a:r>
              <a:rPr lang="ru-RU" sz="2600" dirty="0">
                <a:solidFill>
                  <a:schemeClr val="tx2"/>
                </a:solidFill>
              </a:rPr>
              <a:t>На верхнюю строчку вам необходимо выложить тот показатель, который вы считаете наиболее главным, на вторую строчку 2 показателя, на третью-3…</a:t>
            </a:r>
          </a:p>
          <a:p>
            <a:endParaRPr lang="ru-RU" sz="5400" dirty="0"/>
          </a:p>
          <a:p>
            <a:endParaRPr lang="ru-RU" dirty="0"/>
          </a:p>
        </p:txBody>
      </p:sp>
      <p:grpSp>
        <p:nvGrpSpPr>
          <p:cNvPr id="23" name="Группа 22"/>
          <p:cNvGrpSpPr/>
          <p:nvPr/>
        </p:nvGrpSpPr>
        <p:grpSpPr>
          <a:xfrm>
            <a:off x="609600" y="1828800"/>
            <a:ext cx="9677400" cy="2438400"/>
            <a:chOff x="304800" y="1066800"/>
            <a:chExt cx="9677400" cy="2438400"/>
          </a:xfrm>
        </p:grpSpPr>
        <p:sp>
          <p:nvSpPr>
            <p:cNvPr id="3" name="Прямоугольник 2"/>
            <p:cNvSpPr/>
            <p:nvPr/>
          </p:nvSpPr>
          <p:spPr>
            <a:xfrm>
              <a:off x="4495800" y="1066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124200" y="16764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752600" y="22860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858000" y="22860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267200" y="22860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5715000" y="16764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7620000" y="2971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5181600" y="2971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2743200" y="2971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304800" y="2971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798047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381000"/>
            <a:ext cx="11887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Ø"/>
            </a:pPr>
            <a:r>
              <a:rPr lang="ru-RU" sz="3600" b="1" dirty="0">
                <a:solidFill>
                  <a:schemeClr val="tx2"/>
                </a:solidFill>
                <a:latin typeface="+mj-lt"/>
                <a:ea typeface="Times New Roman" pitchFamily="18" charset="0"/>
                <a:cs typeface="Arial" pitchFamily="34" charset="0"/>
              </a:rPr>
              <a:t>Развитие речи и памяти</a:t>
            </a:r>
            <a:endParaRPr lang="ru-RU" sz="3600" dirty="0">
              <a:solidFill>
                <a:schemeClr val="tx2"/>
              </a:solidFill>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3600" b="1" i="0" u="none" strike="noStrike" cap="none" normalizeH="0" baseline="0" dirty="0">
                <a:ln>
                  <a:noFill/>
                </a:ln>
                <a:solidFill>
                  <a:schemeClr val="tx2"/>
                </a:solidFill>
                <a:effectLst/>
                <a:latin typeface="+mj-lt"/>
                <a:ea typeface="Times New Roman" pitchFamily="18" charset="0"/>
                <a:cs typeface="Arial" pitchFamily="34" charset="0"/>
              </a:rPr>
              <a:t>Умение считать, писать, читать</a:t>
            </a:r>
            <a:endParaRPr kumimoji="0" lang="ru-RU" sz="3600" b="0" i="0" u="none" strike="noStrike" cap="none" normalizeH="0" baseline="0" dirty="0">
              <a:ln>
                <a:noFill/>
              </a:ln>
              <a:solidFill>
                <a:schemeClr val="tx2"/>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3600" b="1" i="0" u="none" strike="noStrike" cap="none" normalizeH="0" baseline="0" dirty="0">
                <a:ln>
                  <a:noFill/>
                </a:ln>
                <a:solidFill>
                  <a:schemeClr val="tx2"/>
                </a:solidFill>
                <a:effectLst/>
                <a:latin typeface="+mj-lt"/>
                <a:ea typeface="Times New Roman" pitchFamily="18" charset="0"/>
                <a:cs typeface="Arial" pitchFamily="34" charset="0"/>
              </a:rPr>
              <a:t>Умение общаться со взрослыми и сверстниками</a:t>
            </a:r>
            <a:endParaRPr kumimoji="0" lang="ru-RU" sz="3600" b="0" i="0" u="none" strike="noStrike" cap="none" normalizeH="0" baseline="0" dirty="0">
              <a:ln>
                <a:noFill/>
              </a:ln>
              <a:solidFill>
                <a:schemeClr val="tx2"/>
              </a:solidFill>
              <a:effectLst/>
              <a:latin typeface="+mj-lt"/>
              <a:cs typeface="Arial" pitchFamily="34" charset="0"/>
            </a:endParaRPr>
          </a:p>
          <a:p>
            <a:pPr eaLnBrk="0" fontAlgn="base" hangingPunct="0">
              <a:spcBef>
                <a:spcPct val="0"/>
              </a:spcBef>
              <a:spcAft>
                <a:spcPct val="0"/>
              </a:spcAft>
              <a:buFont typeface="Wingdings" pitchFamily="2" charset="2"/>
              <a:buChar char="Ø"/>
            </a:pPr>
            <a:r>
              <a:rPr lang="ru-RU" sz="3600" b="1" dirty="0">
                <a:solidFill>
                  <a:schemeClr val="tx2"/>
                </a:solidFill>
                <a:latin typeface="+mj-lt"/>
                <a:ea typeface="Times New Roman" pitchFamily="18" charset="0"/>
                <a:cs typeface="Arial" pitchFamily="34" charset="0"/>
              </a:rPr>
              <a:t>Умение организовать рабочее место</a:t>
            </a:r>
            <a:endParaRPr lang="ru-RU" sz="3600" dirty="0">
              <a:solidFill>
                <a:schemeClr val="tx2"/>
              </a:solidFill>
              <a:latin typeface="+mj-lt"/>
              <a:cs typeface="Arial" pitchFamily="34" charset="0"/>
            </a:endParaRPr>
          </a:p>
          <a:p>
            <a:pPr eaLnBrk="0" fontAlgn="base" hangingPunct="0">
              <a:spcBef>
                <a:spcPct val="0"/>
              </a:spcBef>
              <a:spcAft>
                <a:spcPct val="0"/>
              </a:spcAft>
              <a:buFont typeface="Wingdings" pitchFamily="2" charset="2"/>
              <a:buChar char="Ø"/>
            </a:pPr>
            <a:r>
              <a:rPr lang="ru-RU" sz="3600" b="1" dirty="0">
                <a:solidFill>
                  <a:schemeClr val="tx2"/>
                </a:solidFill>
                <a:latin typeface="+mj-lt"/>
                <a:ea typeface="Times New Roman" pitchFamily="18" charset="0"/>
                <a:cs typeface="Arial" pitchFamily="34" charset="0"/>
              </a:rPr>
              <a:t>Умение логически   мыслить</a:t>
            </a:r>
            <a:endParaRPr lang="ru-RU" sz="3600" dirty="0">
              <a:solidFill>
                <a:schemeClr val="tx2"/>
              </a:solidFill>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3600" b="1" i="0" u="none" strike="noStrike" cap="none" normalizeH="0" baseline="0" dirty="0">
                <a:ln>
                  <a:noFill/>
                </a:ln>
                <a:solidFill>
                  <a:schemeClr val="tx2"/>
                </a:solidFill>
                <a:effectLst/>
                <a:latin typeface="+mj-lt"/>
                <a:ea typeface="Times New Roman" pitchFamily="18" charset="0"/>
                <a:cs typeface="Arial" pitchFamily="34" charset="0"/>
              </a:rPr>
              <a:t>Самостоятельность</a:t>
            </a:r>
            <a:endParaRPr kumimoji="0" lang="ru-RU" sz="3600" b="0" i="0" u="none" strike="noStrike" cap="none" normalizeH="0" baseline="0" dirty="0">
              <a:ln>
                <a:noFill/>
              </a:ln>
              <a:solidFill>
                <a:schemeClr val="tx2"/>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tabLst/>
            </a:pPr>
            <a:endParaRPr kumimoji="0" lang="ru-RU" sz="3600" b="0" i="0" u="none" strike="noStrike" cap="none" normalizeH="0" baseline="0" dirty="0">
              <a:ln>
                <a:noFill/>
              </a:ln>
              <a:solidFill>
                <a:schemeClr val="tx2"/>
              </a:solidFill>
              <a:effectLst/>
              <a:latin typeface="+mj-lt"/>
              <a:cs typeface="Arial" pitchFamily="34" charset="0"/>
            </a:endParaRPr>
          </a:p>
        </p:txBody>
      </p:sp>
      <p:sp>
        <p:nvSpPr>
          <p:cNvPr id="7" name="Прямоугольник 6"/>
          <p:cNvSpPr/>
          <p:nvPr/>
        </p:nvSpPr>
        <p:spPr>
          <a:xfrm>
            <a:off x="4419600" y="3352800"/>
            <a:ext cx="6096000" cy="2308324"/>
          </a:xfrm>
          <a:prstGeom prst="rect">
            <a:avLst/>
          </a:prstGeom>
        </p:spPr>
        <p:txBody>
          <a:bodyPr>
            <a:spAutoFit/>
          </a:bodyPr>
          <a:lstStyle/>
          <a:p>
            <a:pPr lvl="0" eaLnBrk="0" fontAlgn="base" hangingPunct="0">
              <a:spcBef>
                <a:spcPct val="0"/>
              </a:spcBef>
              <a:spcAft>
                <a:spcPct val="0"/>
              </a:spcAft>
              <a:buFont typeface="Wingdings" pitchFamily="2" charset="2"/>
              <a:buChar char="Ø"/>
            </a:pPr>
            <a:r>
              <a:rPr lang="ru-RU" sz="3600" b="1" dirty="0">
                <a:solidFill>
                  <a:schemeClr val="tx2"/>
                </a:solidFill>
                <a:latin typeface="+mj-lt"/>
                <a:ea typeface="Times New Roman" pitchFamily="18" charset="0"/>
                <a:cs typeface="Arial" pitchFamily="34" charset="0"/>
              </a:rPr>
              <a:t>Настойчивость</a:t>
            </a:r>
            <a:endParaRPr lang="ru-RU" sz="3600" dirty="0">
              <a:solidFill>
                <a:schemeClr val="tx2"/>
              </a:solidFill>
              <a:latin typeface="+mj-lt"/>
              <a:cs typeface="Arial" pitchFamily="34" charset="0"/>
            </a:endParaRPr>
          </a:p>
          <a:p>
            <a:pPr eaLnBrk="0" fontAlgn="base" hangingPunct="0">
              <a:spcBef>
                <a:spcPct val="0"/>
              </a:spcBef>
              <a:spcAft>
                <a:spcPct val="0"/>
              </a:spcAft>
              <a:buFont typeface="Wingdings" pitchFamily="2" charset="2"/>
              <a:buChar char="Ø"/>
            </a:pPr>
            <a:r>
              <a:rPr lang="ru-RU" sz="3600" b="1" dirty="0">
                <a:solidFill>
                  <a:schemeClr val="tx2"/>
                </a:solidFill>
                <a:latin typeface="+mj-lt"/>
                <a:ea typeface="Times New Roman" pitchFamily="18" charset="0"/>
                <a:cs typeface="Arial" pitchFamily="34" charset="0"/>
              </a:rPr>
              <a:t> Ответственность</a:t>
            </a:r>
            <a:endParaRPr lang="ru-RU" sz="3600" dirty="0">
              <a:solidFill>
                <a:schemeClr val="tx2"/>
              </a:solidFill>
              <a:latin typeface="+mj-lt"/>
              <a:cs typeface="Arial" pitchFamily="34" charset="0"/>
            </a:endParaRPr>
          </a:p>
          <a:p>
            <a:pPr lvl="0" eaLnBrk="0" fontAlgn="base" hangingPunct="0">
              <a:spcBef>
                <a:spcPct val="0"/>
              </a:spcBef>
              <a:spcAft>
                <a:spcPct val="0"/>
              </a:spcAft>
              <a:buFont typeface="Wingdings" pitchFamily="2" charset="2"/>
              <a:buChar char="Ø"/>
            </a:pPr>
            <a:r>
              <a:rPr lang="ru-RU" sz="3600" b="1" dirty="0">
                <a:solidFill>
                  <a:schemeClr val="tx2"/>
                </a:solidFill>
                <a:latin typeface="+mj-lt"/>
                <a:ea typeface="Times New Roman" pitchFamily="18" charset="0"/>
                <a:cs typeface="Arial" pitchFamily="34" charset="0"/>
              </a:rPr>
              <a:t> Состояние здоровья</a:t>
            </a:r>
            <a:endParaRPr lang="ru-RU" sz="3600" dirty="0">
              <a:solidFill>
                <a:schemeClr val="tx2"/>
              </a:solidFill>
              <a:latin typeface="+mj-lt"/>
              <a:cs typeface="Arial" pitchFamily="34" charset="0"/>
            </a:endParaRPr>
          </a:p>
          <a:p>
            <a:pPr lvl="0" eaLnBrk="0" fontAlgn="base" hangingPunct="0">
              <a:spcBef>
                <a:spcPct val="0"/>
              </a:spcBef>
              <a:spcAft>
                <a:spcPct val="0"/>
              </a:spcAft>
              <a:buFont typeface="Wingdings" pitchFamily="2" charset="2"/>
              <a:buChar char="Ø"/>
            </a:pPr>
            <a:r>
              <a:rPr lang="ru-RU" sz="3600" b="1" dirty="0">
                <a:solidFill>
                  <a:schemeClr val="tx2"/>
                </a:solidFill>
                <a:latin typeface="+mj-lt"/>
                <a:ea typeface="Times New Roman" pitchFamily="18" charset="0"/>
                <a:cs typeface="Arial" pitchFamily="34" charset="0"/>
              </a:rPr>
              <a:t> Работоспособность</a:t>
            </a:r>
            <a:endParaRPr lang="ru-RU" sz="3600" dirty="0">
              <a:solidFill>
                <a:schemeClr val="tx2"/>
              </a:solidFill>
              <a:latin typeface="+mj-lt"/>
              <a:cs typeface="Arial" pitchFamily="34" charset="0"/>
            </a:endParaRPr>
          </a:p>
        </p:txBody>
      </p:sp>
    </p:spTree>
    <p:extLst>
      <p:ext uri="{BB962C8B-B14F-4D97-AF65-F5344CB8AC3E}">
        <p14:creationId xmlns:p14="http://schemas.microsoft.com/office/powerpoint/2010/main" val="279804709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533400"/>
            <a:ext cx="10972800" cy="762000"/>
          </a:xfrm>
        </p:spPr>
        <p:txBody>
          <a:bodyPr rtlCol="0">
            <a:normAutofit fontScale="90000"/>
          </a:bodyPr>
          <a:lstStyle/>
          <a:p>
            <a:pPr algn="ctr"/>
            <a:r>
              <a:rPr lang="ru-RU" b="1" dirty="0">
                <a:solidFill>
                  <a:schemeClr val="tx2"/>
                </a:solidFill>
              </a:rPr>
              <a:t>Фундаментом успешной подготовки и адаптации ребёнка к школе являются:</a:t>
            </a:r>
            <a:br>
              <a:rPr lang="ru-RU" dirty="0">
                <a:solidFill>
                  <a:schemeClr val="tx2"/>
                </a:solidFill>
              </a:rPr>
            </a:br>
            <a:endParaRPr lang="ru-RU" dirty="0">
              <a:solidFill>
                <a:schemeClr val="tx2"/>
              </a:solidFill>
            </a:endParaRPr>
          </a:p>
        </p:txBody>
      </p:sp>
      <p:sp>
        <p:nvSpPr>
          <p:cNvPr id="8193" name="Rectangle 1"/>
          <p:cNvSpPr>
            <a:spLocks noChangeArrowheads="1"/>
          </p:cNvSpPr>
          <p:nvPr/>
        </p:nvSpPr>
        <p:spPr bwMode="auto">
          <a:xfrm>
            <a:off x="0" y="838200"/>
            <a:ext cx="11506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mj-lt"/>
                <a:ea typeface="Times New Roman" pitchFamily="18" charset="0"/>
                <a:cs typeface="Arial" pitchFamily="34" charset="0"/>
              </a:rPr>
              <a:t>1. </a:t>
            </a:r>
            <a:r>
              <a:rPr kumimoji="0" lang="ru-RU" sz="2400" b="0" i="0" u="none" strike="noStrike" cap="none" normalizeH="0" baseline="0" dirty="0">
                <a:ln>
                  <a:noFill/>
                </a:ln>
                <a:solidFill>
                  <a:schemeClr val="tx2"/>
                </a:solidFill>
                <a:effectLst/>
                <a:latin typeface="+mj-lt"/>
                <a:ea typeface="Times New Roman" pitchFamily="18" charset="0"/>
                <a:cs typeface="Arial" pitchFamily="34" charset="0"/>
              </a:rPr>
              <a:t>Психологическая готовность</a:t>
            </a:r>
            <a:endParaRPr kumimoji="0" lang="ru-RU" sz="2400" b="0" i="0" u="none" strike="noStrike" cap="none" normalizeH="0" baseline="0" dirty="0">
              <a:ln>
                <a:noFill/>
              </a:ln>
              <a:solidFill>
                <a:schemeClr val="tx2"/>
              </a:solidFill>
              <a:effectLst/>
              <a:latin typeface="+mj-lt"/>
              <a:cs typeface="Arial" pitchFamily="34" charset="0"/>
            </a:endParaRPr>
          </a:p>
        </p:txBody>
      </p:sp>
      <p:sp>
        <p:nvSpPr>
          <p:cNvPr id="8194" name="Rectangle 2"/>
          <p:cNvSpPr>
            <a:spLocks noChangeArrowheads="1"/>
          </p:cNvSpPr>
          <p:nvPr/>
        </p:nvSpPr>
        <p:spPr bwMode="auto">
          <a:xfrm>
            <a:off x="0" y="1295400"/>
            <a:ext cx="11887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mj-lt"/>
                <a:ea typeface="Times New Roman" pitchFamily="18" charset="0"/>
                <a:cs typeface="Arial" pitchFamily="34" charset="0"/>
              </a:rPr>
              <a:t>2. </a:t>
            </a:r>
            <a:r>
              <a:rPr kumimoji="0" lang="ru-RU" sz="2400" b="0" i="0" u="none" strike="noStrike" cap="none" normalizeH="0" baseline="0" dirty="0">
                <a:ln>
                  <a:noFill/>
                </a:ln>
                <a:solidFill>
                  <a:schemeClr val="tx2"/>
                </a:solidFill>
                <a:effectLst/>
                <a:latin typeface="+mj-lt"/>
                <a:ea typeface="Times New Roman" pitchFamily="18" charset="0"/>
                <a:cs typeface="Arial" pitchFamily="34" charset="0"/>
              </a:rPr>
              <a:t>Физическое здоровье ребёнка</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8195" name="Rectangle 3"/>
          <p:cNvSpPr>
            <a:spLocks noChangeArrowheads="1"/>
          </p:cNvSpPr>
          <p:nvPr/>
        </p:nvSpPr>
        <p:spPr bwMode="auto">
          <a:xfrm>
            <a:off x="0" y="1828800"/>
            <a:ext cx="11658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mj-lt"/>
                <a:ea typeface="Times New Roman" pitchFamily="18" charset="0"/>
                <a:cs typeface="Arial" pitchFamily="34" charset="0"/>
              </a:rPr>
              <a:t>3</a:t>
            </a:r>
            <a:r>
              <a:rPr kumimoji="0" lang="ru-RU" sz="1600" b="0" i="0" u="none" strike="noStrike" cap="none" normalizeH="0" baseline="0" dirty="0">
                <a:ln>
                  <a:noFill/>
                </a:ln>
                <a:solidFill>
                  <a:schemeClr val="tx1"/>
                </a:solidFill>
                <a:effectLst/>
                <a:latin typeface="+mj-lt"/>
                <a:ea typeface="Times New Roman" pitchFamily="18" charset="0"/>
                <a:cs typeface="Arial" pitchFamily="34" charset="0"/>
              </a:rPr>
              <a:t>. </a:t>
            </a:r>
            <a:r>
              <a:rPr kumimoji="0" lang="ru-RU" sz="2400" b="0" i="0" u="none" strike="noStrike" cap="none" normalizeH="0" baseline="0" dirty="0">
                <a:ln>
                  <a:noFill/>
                </a:ln>
                <a:solidFill>
                  <a:schemeClr val="tx2"/>
                </a:solidFill>
                <a:effectLst/>
                <a:latin typeface="+mj-lt"/>
                <a:ea typeface="Times New Roman" pitchFamily="18" charset="0"/>
                <a:cs typeface="Arial" pitchFamily="34" charset="0"/>
              </a:rPr>
              <a:t>Умение логически мыслить</a:t>
            </a:r>
            <a:endParaRPr kumimoji="0" lang="ru-RU" sz="2400" b="0" i="0" u="none" strike="noStrike" cap="none" normalizeH="0" baseline="0" dirty="0">
              <a:ln>
                <a:noFill/>
              </a:ln>
              <a:solidFill>
                <a:schemeClr val="tx2"/>
              </a:solidFill>
              <a:effectLst/>
              <a:latin typeface="+mj-lt"/>
              <a:cs typeface="Arial" pitchFamily="34" charset="0"/>
            </a:endParaRPr>
          </a:p>
        </p:txBody>
      </p:sp>
      <p:sp>
        <p:nvSpPr>
          <p:cNvPr id="8196" name="Rectangle 4"/>
          <p:cNvSpPr>
            <a:spLocks noChangeArrowheads="1"/>
          </p:cNvSpPr>
          <p:nvPr/>
        </p:nvSpPr>
        <p:spPr bwMode="auto">
          <a:xfrm>
            <a:off x="0" y="2286000"/>
            <a:ext cx="11963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mj-lt"/>
                <a:ea typeface="Times New Roman" pitchFamily="18" charset="0"/>
                <a:cs typeface="Arial" pitchFamily="34" charset="0"/>
              </a:rPr>
              <a:t>4</a:t>
            </a: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u-RU" sz="2400" b="0" i="0" u="none" strike="noStrike" cap="none" normalizeH="0" baseline="0" dirty="0">
                <a:ln>
                  <a:noFill/>
                </a:ln>
                <a:solidFill>
                  <a:schemeClr val="tx2"/>
                </a:solidFill>
                <a:effectLst/>
                <a:latin typeface="+mj-lt"/>
                <a:ea typeface="Times New Roman" pitchFamily="18" charset="0"/>
                <a:cs typeface="Arial" pitchFamily="34" charset="0"/>
              </a:rPr>
              <a:t>Ответственность и самостоятельность</a:t>
            </a:r>
            <a:endParaRPr kumimoji="0" lang="ru-RU" sz="2400" b="0" i="0" u="none" strike="noStrike" cap="none" normalizeH="0" baseline="0" dirty="0">
              <a:ln>
                <a:noFill/>
              </a:ln>
              <a:solidFill>
                <a:schemeClr val="tx2"/>
              </a:solidFill>
              <a:effectLst/>
              <a:latin typeface="+mj-lt"/>
              <a:cs typeface="Arial" pitchFamily="34" charset="0"/>
            </a:endParaRPr>
          </a:p>
        </p:txBody>
      </p:sp>
      <p:sp>
        <p:nvSpPr>
          <p:cNvPr id="8197" name="Rectangle 5"/>
          <p:cNvSpPr>
            <a:spLocks noChangeArrowheads="1"/>
          </p:cNvSpPr>
          <p:nvPr/>
        </p:nvSpPr>
        <p:spPr bwMode="auto">
          <a:xfrm>
            <a:off x="0" y="2743200"/>
            <a:ext cx="12192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mj-lt"/>
                <a:ea typeface="Times New Roman" pitchFamily="18" charset="0"/>
                <a:cs typeface="Arial" pitchFamily="34" charset="0"/>
              </a:rPr>
              <a:t>5</a:t>
            </a:r>
            <a:r>
              <a:rPr kumimoji="0" lang="ru-RU" sz="2000" b="0" i="0" u="none" strike="noStrike" cap="none" normalizeH="0" baseline="0" dirty="0">
                <a:ln>
                  <a:noFill/>
                </a:ln>
                <a:solidFill>
                  <a:schemeClr val="tx1"/>
                </a:solidFill>
                <a:effectLst/>
                <a:latin typeface="+mj-lt"/>
                <a:ea typeface="Times New Roman" pitchFamily="18" charset="0"/>
                <a:cs typeface="Arial" pitchFamily="34" charset="0"/>
              </a:rPr>
              <a:t>. </a:t>
            </a:r>
            <a:r>
              <a:rPr kumimoji="0" lang="ru-RU" sz="2400" b="0" i="0" u="none" strike="noStrike" cap="none" normalizeH="0" baseline="0" dirty="0">
                <a:ln>
                  <a:noFill/>
                </a:ln>
                <a:solidFill>
                  <a:schemeClr val="tx2"/>
                </a:solidFill>
                <a:effectLst/>
                <a:latin typeface="+mj-lt"/>
                <a:ea typeface="Times New Roman" pitchFamily="18" charset="0"/>
                <a:cs typeface="Arial" pitchFamily="34" charset="0"/>
              </a:rPr>
              <a:t>Хорошая память и внимание</a:t>
            </a:r>
            <a:endParaRPr kumimoji="0" lang="ru-RU" sz="2400" b="0" i="0" u="none" strike="noStrike" cap="none" normalizeH="0" baseline="0" dirty="0">
              <a:ln>
                <a:noFill/>
              </a:ln>
              <a:solidFill>
                <a:schemeClr val="tx2"/>
              </a:solidFill>
              <a:effectLst/>
              <a:latin typeface="+mj-lt"/>
              <a:cs typeface="Arial" pitchFamily="34" charset="0"/>
            </a:endParaRPr>
          </a:p>
        </p:txBody>
      </p:sp>
      <p:sp>
        <p:nvSpPr>
          <p:cNvPr id="8198" name="Rectangle 6"/>
          <p:cNvSpPr>
            <a:spLocks noChangeArrowheads="1"/>
          </p:cNvSpPr>
          <p:nvPr/>
        </p:nvSpPr>
        <p:spPr bwMode="auto">
          <a:xfrm>
            <a:off x="0" y="3200400"/>
            <a:ext cx="12192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mj-lt"/>
                <a:ea typeface="Times New Roman" pitchFamily="18" charset="0"/>
                <a:cs typeface="Arial" pitchFamily="34" charset="0"/>
              </a:rPr>
              <a:t>6. </a:t>
            </a:r>
            <a:r>
              <a:rPr kumimoji="0" lang="ru-RU" sz="2400" b="0" i="0" u="none" strike="noStrike" cap="none" normalizeH="0" baseline="0" dirty="0">
                <a:ln>
                  <a:noFill/>
                </a:ln>
                <a:solidFill>
                  <a:schemeClr val="tx2"/>
                </a:solidFill>
                <a:effectLst/>
                <a:latin typeface="+mj-lt"/>
                <a:ea typeface="Times New Roman" pitchFamily="18" charset="0"/>
                <a:cs typeface="Arial" pitchFamily="34" charset="0"/>
              </a:rPr>
              <a:t>Развитый интеллект ребёнка</a:t>
            </a:r>
            <a:endParaRPr kumimoji="0" lang="ru-RU" sz="2400" b="0" i="0" u="none" strike="noStrike" cap="none" normalizeH="0" baseline="0" dirty="0">
              <a:ln>
                <a:noFill/>
              </a:ln>
              <a:solidFill>
                <a:schemeClr val="tx2"/>
              </a:solidFill>
              <a:effectLst/>
              <a:latin typeface="+mj-lt"/>
              <a:cs typeface="Arial" pitchFamily="34" charset="0"/>
            </a:endParaRPr>
          </a:p>
        </p:txBody>
      </p:sp>
      <p:sp>
        <p:nvSpPr>
          <p:cNvPr id="10" name="Прямоугольник 9"/>
          <p:cNvSpPr/>
          <p:nvPr/>
        </p:nvSpPr>
        <p:spPr>
          <a:xfrm>
            <a:off x="0" y="3657600"/>
            <a:ext cx="11963400" cy="461665"/>
          </a:xfrm>
          <a:prstGeom prst="rect">
            <a:avLst/>
          </a:prstGeom>
        </p:spPr>
        <p:txBody>
          <a:bodyPr wrap="square">
            <a:spAutoFit/>
          </a:bodyPr>
          <a:lstStyle/>
          <a:p>
            <a:r>
              <a:rPr lang="ru-RU" sz="2400" dirty="0">
                <a:latin typeface="+mj-lt"/>
              </a:rPr>
              <a:t>7</a:t>
            </a:r>
            <a:r>
              <a:rPr lang="ru-RU" dirty="0">
                <a:solidFill>
                  <a:schemeClr val="tx2"/>
                </a:solidFill>
              </a:rPr>
              <a:t>. </a:t>
            </a:r>
            <a:r>
              <a:rPr lang="ru-RU" sz="2400" dirty="0">
                <a:solidFill>
                  <a:schemeClr val="tx2"/>
                </a:solidFill>
                <a:latin typeface="+mj-lt"/>
              </a:rPr>
              <a:t>Умение ребёнка общаться со сверстниками и взрослыми</a:t>
            </a:r>
          </a:p>
        </p:txBody>
      </p:sp>
      <p:sp>
        <p:nvSpPr>
          <p:cNvPr id="8199" name="Rectangle 7"/>
          <p:cNvSpPr>
            <a:spLocks noChangeArrowheads="1"/>
          </p:cNvSpPr>
          <p:nvPr/>
        </p:nvSpPr>
        <p:spPr bwMode="auto">
          <a:xfrm>
            <a:off x="0" y="4114800"/>
            <a:ext cx="11963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mj-lt"/>
                <a:ea typeface="Times New Roman" pitchFamily="18" charset="0"/>
                <a:cs typeface="Arial" pitchFamily="34" charset="0"/>
              </a:rPr>
              <a:t>8. </a:t>
            </a:r>
            <a:r>
              <a:rPr kumimoji="0" lang="ru-RU" sz="2400" b="0" i="0" u="none" strike="noStrike" cap="none" normalizeH="0" baseline="0" dirty="0">
                <a:ln>
                  <a:noFill/>
                </a:ln>
                <a:solidFill>
                  <a:schemeClr val="tx2"/>
                </a:solidFill>
                <a:effectLst/>
                <a:latin typeface="+mj-lt"/>
                <a:ea typeface="Times New Roman" pitchFamily="18" charset="0"/>
                <a:cs typeface="Arial" pitchFamily="34" charset="0"/>
              </a:rPr>
              <a:t>Выносливость и работоспособность</a:t>
            </a:r>
            <a:endParaRPr kumimoji="0" lang="ru-RU" sz="2400" b="0" i="0" u="none" strike="noStrike" cap="none" normalizeH="0" baseline="0" dirty="0">
              <a:ln>
                <a:noFill/>
              </a:ln>
              <a:solidFill>
                <a:schemeClr val="tx2"/>
              </a:solidFill>
              <a:effectLst/>
              <a:latin typeface="+mj-lt"/>
              <a:cs typeface="Arial" pitchFamily="34" charset="0"/>
            </a:endParaRPr>
          </a:p>
        </p:txBody>
      </p:sp>
      <p:sp>
        <p:nvSpPr>
          <p:cNvPr id="8200" name="Rectangle 8"/>
          <p:cNvSpPr>
            <a:spLocks noChangeArrowheads="1"/>
          </p:cNvSpPr>
          <p:nvPr/>
        </p:nvSpPr>
        <p:spPr bwMode="auto">
          <a:xfrm>
            <a:off x="0" y="4495800"/>
            <a:ext cx="11963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mj-lt"/>
                <a:ea typeface="Times New Roman" pitchFamily="18" charset="0"/>
                <a:cs typeface="Arial" pitchFamily="34" charset="0"/>
              </a:rPr>
              <a:t>9. </a:t>
            </a:r>
            <a:r>
              <a:rPr kumimoji="0" lang="ru-RU" sz="2400" b="0" i="0" u="none" strike="noStrike" cap="none" normalizeH="0" baseline="0" dirty="0">
                <a:ln>
                  <a:noFill/>
                </a:ln>
                <a:solidFill>
                  <a:schemeClr val="tx2"/>
                </a:solidFill>
                <a:effectLst/>
                <a:latin typeface="+mj-lt"/>
                <a:ea typeface="Times New Roman" pitchFamily="18" charset="0"/>
                <a:cs typeface="Arial" pitchFamily="34" charset="0"/>
              </a:rPr>
              <a:t>Аккуратность и дисциплинированность</a:t>
            </a:r>
            <a:endParaRPr kumimoji="0" lang="ru-RU" sz="1800" b="0" i="0" u="none" strike="noStrike" cap="none" normalizeH="0" baseline="0" dirty="0">
              <a:ln>
                <a:noFill/>
              </a:ln>
              <a:solidFill>
                <a:schemeClr val="tx2"/>
              </a:solidFill>
              <a:effectLst/>
              <a:latin typeface="Arial" pitchFamily="34" charset="0"/>
              <a:cs typeface="Arial" pitchFamily="34" charset="0"/>
            </a:endParaRPr>
          </a:p>
        </p:txBody>
      </p:sp>
      <p:sp>
        <p:nvSpPr>
          <p:cNvPr id="8201" name="Rectangle 9"/>
          <p:cNvSpPr>
            <a:spLocks noChangeArrowheads="1"/>
          </p:cNvSpPr>
          <p:nvPr/>
        </p:nvSpPr>
        <p:spPr bwMode="auto">
          <a:xfrm>
            <a:off x="1981200" y="5073134"/>
            <a:ext cx="8763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mj-lt"/>
                <a:ea typeface="Times New Roman" pitchFamily="18" charset="0"/>
                <a:cs typeface="Arial" pitchFamily="34" charset="0"/>
              </a:rPr>
              <a:t> 10. </a:t>
            </a:r>
            <a:r>
              <a:rPr kumimoji="0" lang="ru-RU" sz="2400" b="0" i="0" u="none" strike="noStrike" cap="none" normalizeH="0" baseline="0" dirty="0">
                <a:ln>
                  <a:noFill/>
                </a:ln>
                <a:solidFill>
                  <a:schemeClr val="tx2"/>
                </a:solidFill>
                <a:effectLst/>
                <a:latin typeface="+mj-lt"/>
                <a:ea typeface="Times New Roman" pitchFamily="18" charset="0"/>
                <a:cs typeface="Arial" pitchFamily="34" charset="0"/>
              </a:rPr>
              <a:t>Инициативность, воля, и способность действовать           самостоятельно</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8202" name="Rectangle 10"/>
          <p:cNvSpPr>
            <a:spLocks noChangeArrowheads="1"/>
          </p:cNvSpPr>
          <p:nvPr/>
        </p:nvSpPr>
        <p:spPr bwMode="auto">
          <a:xfrm>
            <a:off x="2133600" y="5867400"/>
            <a:ext cx="9525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mj-lt"/>
                <a:ea typeface="Times New Roman" pitchFamily="18" charset="0"/>
                <a:cs typeface="Arial" pitchFamily="34" charset="0"/>
              </a:rPr>
              <a:t>11</a:t>
            </a:r>
            <a:r>
              <a:rPr kumimoji="0" lang="ru-RU" sz="2400" b="0" i="0" u="none" strike="noStrike" cap="none" normalizeH="0" baseline="0" dirty="0">
                <a:ln>
                  <a:noFill/>
                </a:ln>
                <a:solidFill>
                  <a:schemeClr val="tx2"/>
                </a:solidFill>
                <a:effectLst/>
                <a:latin typeface="+mj-lt"/>
                <a:ea typeface="Times New Roman" pitchFamily="18" charset="0"/>
                <a:cs typeface="Arial" pitchFamily="34" charset="0"/>
              </a:rPr>
              <a:t>. Умение ребёнка читать и считать</a:t>
            </a:r>
            <a:endParaRPr kumimoji="0" lang="ru-RU" sz="2400" b="0" i="0" u="none" strike="noStrike" cap="none" normalizeH="0" baseline="0" dirty="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3074" name="Picture 2" descr="C:\Users\1\Desktop\мой сайт!\i (1).jpg"/>
          <p:cNvPicPr>
            <a:picLocks noChangeAspect="1" noChangeArrowheads="1"/>
          </p:cNvPicPr>
          <p:nvPr/>
        </p:nvPicPr>
        <p:blipFill>
          <a:blip r:embed="rId2" cstate="print"/>
          <a:srcRect/>
          <a:stretch>
            <a:fillRect/>
          </a:stretch>
        </p:blipFill>
        <p:spPr bwMode="auto">
          <a:xfrm>
            <a:off x="304800" y="4876800"/>
            <a:ext cx="1600200" cy="1981200"/>
          </a:xfrm>
          <a:prstGeom prst="rect">
            <a:avLst/>
          </a:prstGeom>
          <a:noFill/>
        </p:spPr>
      </p:pic>
    </p:spTree>
    <p:extLst>
      <p:ext uri="{BB962C8B-B14F-4D97-AF65-F5344CB8AC3E}">
        <p14:creationId xmlns:p14="http://schemas.microsoft.com/office/powerpoint/2010/main" val="22003354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193">
                                            <p:txEl>
                                              <p:pRg st="0" end="0"/>
                                            </p:txEl>
                                          </p:spTgt>
                                        </p:tgtEl>
                                        <p:attrNameLst>
                                          <p:attrName>style.visibility</p:attrName>
                                        </p:attrNameLst>
                                      </p:cBhvr>
                                      <p:to>
                                        <p:strVal val="visible"/>
                                      </p:to>
                                    </p:set>
                                    <p:animEffect transition="in" filter="wipe(up)">
                                      <p:cBhvr>
                                        <p:cTn id="11" dur="2000"/>
                                        <p:tgtEl>
                                          <p:spTgt spid="8193">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8194">
                                            <p:txEl>
                                              <p:pRg st="0" end="0"/>
                                            </p:txEl>
                                          </p:spTgt>
                                        </p:tgtEl>
                                        <p:attrNameLst>
                                          <p:attrName>style.visibility</p:attrName>
                                        </p:attrNameLst>
                                      </p:cBhvr>
                                      <p:to>
                                        <p:strVal val="visible"/>
                                      </p:to>
                                    </p:set>
                                    <p:animEffect transition="in" filter="wipe(up)">
                                      <p:cBhvr>
                                        <p:cTn id="15" dur="2000"/>
                                        <p:tgtEl>
                                          <p:spTgt spid="8194">
                                            <p:txEl>
                                              <p:pRg st="0" end="0"/>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8195">
                                            <p:txEl>
                                              <p:pRg st="0" end="0"/>
                                            </p:txEl>
                                          </p:spTgt>
                                        </p:tgtEl>
                                        <p:attrNameLst>
                                          <p:attrName>style.visibility</p:attrName>
                                        </p:attrNameLst>
                                      </p:cBhvr>
                                      <p:to>
                                        <p:strVal val="visible"/>
                                      </p:to>
                                    </p:set>
                                    <p:animEffect transition="in" filter="wipe(up)">
                                      <p:cBhvr>
                                        <p:cTn id="19" dur="2000"/>
                                        <p:tgtEl>
                                          <p:spTgt spid="8195">
                                            <p:txEl>
                                              <p:pRg st="0" end="0"/>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8196">
                                            <p:txEl>
                                              <p:pRg st="0" end="0"/>
                                            </p:txEl>
                                          </p:spTgt>
                                        </p:tgtEl>
                                        <p:attrNameLst>
                                          <p:attrName>style.visibility</p:attrName>
                                        </p:attrNameLst>
                                      </p:cBhvr>
                                      <p:to>
                                        <p:strVal val="visible"/>
                                      </p:to>
                                    </p:set>
                                    <p:animEffect transition="in" filter="wipe(up)">
                                      <p:cBhvr>
                                        <p:cTn id="23" dur="2000"/>
                                        <p:tgtEl>
                                          <p:spTgt spid="8196">
                                            <p:txEl>
                                              <p:pRg st="0" end="0"/>
                                            </p:txEl>
                                          </p:spTgt>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8197">
                                            <p:txEl>
                                              <p:pRg st="0" end="0"/>
                                            </p:txEl>
                                          </p:spTgt>
                                        </p:tgtEl>
                                        <p:attrNameLst>
                                          <p:attrName>style.visibility</p:attrName>
                                        </p:attrNameLst>
                                      </p:cBhvr>
                                      <p:to>
                                        <p:strVal val="visible"/>
                                      </p:to>
                                    </p:set>
                                    <p:animEffect transition="in" filter="wipe(up)">
                                      <p:cBhvr>
                                        <p:cTn id="27" dur="2000"/>
                                        <p:tgtEl>
                                          <p:spTgt spid="8197">
                                            <p:txEl>
                                              <p:pRg st="0" end="0"/>
                                            </p:txEl>
                                          </p:spTgt>
                                        </p:tgtEl>
                                      </p:cBhvr>
                                    </p:animEffect>
                                  </p:childTnLst>
                                </p:cTn>
                              </p:par>
                            </p:childTnLst>
                          </p:cTn>
                        </p:par>
                        <p:par>
                          <p:cTn id="28" fill="hold">
                            <p:stCondLst>
                              <p:cond delay="12000"/>
                            </p:stCondLst>
                            <p:childTnLst>
                              <p:par>
                                <p:cTn id="29" presetID="22" presetClass="entr" presetSubtype="1" fill="hold" grpId="0" nodeType="afterEffect">
                                  <p:stCondLst>
                                    <p:cond delay="0"/>
                                  </p:stCondLst>
                                  <p:childTnLst>
                                    <p:set>
                                      <p:cBhvr>
                                        <p:cTn id="30" dur="1" fill="hold">
                                          <p:stCondLst>
                                            <p:cond delay="0"/>
                                          </p:stCondLst>
                                        </p:cTn>
                                        <p:tgtEl>
                                          <p:spTgt spid="8198">
                                            <p:txEl>
                                              <p:pRg st="0" end="0"/>
                                            </p:txEl>
                                          </p:spTgt>
                                        </p:tgtEl>
                                        <p:attrNameLst>
                                          <p:attrName>style.visibility</p:attrName>
                                        </p:attrNameLst>
                                      </p:cBhvr>
                                      <p:to>
                                        <p:strVal val="visible"/>
                                      </p:to>
                                    </p:set>
                                    <p:animEffect transition="in" filter="wipe(up)">
                                      <p:cBhvr>
                                        <p:cTn id="31" dur="2000"/>
                                        <p:tgtEl>
                                          <p:spTgt spid="8198">
                                            <p:txEl>
                                              <p:pRg st="0" end="0"/>
                                            </p:txEl>
                                          </p:spTgt>
                                        </p:tgtEl>
                                      </p:cBhvr>
                                    </p:animEffect>
                                  </p:childTnLst>
                                </p:cTn>
                              </p:par>
                            </p:childTnLst>
                          </p:cTn>
                        </p:par>
                        <p:par>
                          <p:cTn id="32" fill="hold">
                            <p:stCondLst>
                              <p:cond delay="14000"/>
                            </p:stCondLst>
                            <p:childTnLst>
                              <p:par>
                                <p:cTn id="33" presetID="22" presetClass="entr" presetSubtype="1"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up)">
                                      <p:cBhvr>
                                        <p:cTn id="35" dur="2000"/>
                                        <p:tgtEl>
                                          <p:spTgt spid="10">
                                            <p:txEl>
                                              <p:pRg st="0" end="0"/>
                                            </p:txEl>
                                          </p:spTgt>
                                        </p:tgtEl>
                                      </p:cBhvr>
                                    </p:animEffect>
                                  </p:childTnLst>
                                </p:cTn>
                              </p:par>
                            </p:childTnLst>
                          </p:cTn>
                        </p:par>
                        <p:par>
                          <p:cTn id="36" fill="hold">
                            <p:stCondLst>
                              <p:cond delay="16000"/>
                            </p:stCondLst>
                            <p:childTnLst>
                              <p:par>
                                <p:cTn id="37" presetID="22" presetClass="entr" presetSubtype="1" fill="hold" grpId="0" nodeType="afterEffect">
                                  <p:stCondLst>
                                    <p:cond delay="0"/>
                                  </p:stCondLst>
                                  <p:childTnLst>
                                    <p:set>
                                      <p:cBhvr>
                                        <p:cTn id="38" dur="1" fill="hold">
                                          <p:stCondLst>
                                            <p:cond delay="0"/>
                                          </p:stCondLst>
                                        </p:cTn>
                                        <p:tgtEl>
                                          <p:spTgt spid="8199">
                                            <p:txEl>
                                              <p:pRg st="0" end="0"/>
                                            </p:txEl>
                                          </p:spTgt>
                                        </p:tgtEl>
                                        <p:attrNameLst>
                                          <p:attrName>style.visibility</p:attrName>
                                        </p:attrNameLst>
                                      </p:cBhvr>
                                      <p:to>
                                        <p:strVal val="visible"/>
                                      </p:to>
                                    </p:set>
                                    <p:animEffect transition="in" filter="wipe(up)">
                                      <p:cBhvr>
                                        <p:cTn id="39" dur="2000"/>
                                        <p:tgtEl>
                                          <p:spTgt spid="8199">
                                            <p:txEl>
                                              <p:pRg st="0" end="0"/>
                                            </p:txEl>
                                          </p:spTgt>
                                        </p:tgtEl>
                                      </p:cBhvr>
                                    </p:animEffect>
                                  </p:childTnLst>
                                </p:cTn>
                              </p:par>
                            </p:childTnLst>
                          </p:cTn>
                        </p:par>
                        <p:par>
                          <p:cTn id="40" fill="hold">
                            <p:stCondLst>
                              <p:cond delay="18000"/>
                            </p:stCondLst>
                            <p:childTnLst>
                              <p:par>
                                <p:cTn id="41" presetID="22" presetClass="entr" presetSubtype="1" fill="hold" grpId="0" nodeType="afterEffect">
                                  <p:stCondLst>
                                    <p:cond delay="0"/>
                                  </p:stCondLst>
                                  <p:childTnLst>
                                    <p:set>
                                      <p:cBhvr>
                                        <p:cTn id="42" dur="1" fill="hold">
                                          <p:stCondLst>
                                            <p:cond delay="0"/>
                                          </p:stCondLst>
                                        </p:cTn>
                                        <p:tgtEl>
                                          <p:spTgt spid="8200">
                                            <p:txEl>
                                              <p:pRg st="0" end="0"/>
                                            </p:txEl>
                                          </p:spTgt>
                                        </p:tgtEl>
                                        <p:attrNameLst>
                                          <p:attrName>style.visibility</p:attrName>
                                        </p:attrNameLst>
                                      </p:cBhvr>
                                      <p:to>
                                        <p:strVal val="visible"/>
                                      </p:to>
                                    </p:set>
                                    <p:animEffect transition="in" filter="wipe(up)">
                                      <p:cBhvr>
                                        <p:cTn id="43" dur="2000"/>
                                        <p:tgtEl>
                                          <p:spTgt spid="8200">
                                            <p:txEl>
                                              <p:pRg st="0" end="0"/>
                                            </p:txEl>
                                          </p:spTgt>
                                        </p:tgtEl>
                                      </p:cBhvr>
                                    </p:animEffect>
                                  </p:childTnLst>
                                </p:cTn>
                              </p:par>
                            </p:childTnLst>
                          </p:cTn>
                        </p:par>
                        <p:par>
                          <p:cTn id="44" fill="hold">
                            <p:stCondLst>
                              <p:cond delay="20000"/>
                            </p:stCondLst>
                            <p:childTnLst>
                              <p:par>
                                <p:cTn id="45" presetID="22" presetClass="entr" presetSubtype="1" fill="hold" grpId="0" nodeType="afterEffect">
                                  <p:stCondLst>
                                    <p:cond delay="0"/>
                                  </p:stCondLst>
                                  <p:childTnLst>
                                    <p:set>
                                      <p:cBhvr>
                                        <p:cTn id="46" dur="1" fill="hold">
                                          <p:stCondLst>
                                            <p:cond delay="0"/>
                                          </p:stCondLst>
                                        </p:cTn>
                                        <p:tgtEl>
                                          <p:spTgt spid="8201">
                                            <p:txEl>
                                              <p:pRg st="0" end="0"/>
                                            </p:txEl>
                                          </p:spTgt>
                                        </p:tgtEl>
                                        <p:attrNameLst>
                                          <p:attrName>style.visibility</p:attrName>
                                        </p:attrNameLst>
                                      </p:cBhvr>
                                      <p:to>
                                        <p:strVal val="visible"/>
                                      </p:to>
                                    </p:set>
                                    <p:animEffect transition="in" filter="wipe(up)">
                                      <p:cBhvr>
                                        <p:cTn id="47" dur="2000"/>
                                        <p:tgtEl>
                                          <p:spTgt spid="8201">
                                            <p:txEl>
                                              <p:pRg st="0" end="0"/>
                                            </p:txEl>
                                          </p:spTgt>
                                        </p:tgtEl>
                                      </p:cBhvr>
                                    </p:animEffect>
                                  </p:childTnLst>
                                </p:cTn>
                              </p:par>
                            </p:childTnLst>
                          </p:cTn>
                        </p:par>
                        <p:par>
                          <p:cTn id="48" fill="hold">
                            <p:stCondLst>
                              <p:cond delay="22000"/>
                            </p:stCondLst>
                            <p:childTnLst>
                              <p:par>
                                <p:cTn id="49" presetID="22" presetClass="entr" presetSubtype="1" fill="hold" grpId="0" nodeType="afterEffect">
                                  <p:stCondLst>
                                    <p:cond delay="0"/>
                                  </p:stCondLst>
                                  <p:childTnLst>
                                    <p:set>
                                      <p:cBhvr>
                                        <p:cTn id="50" dur="1" fill="hold">
                                          <p:stCondLst>
                                            <p:cond delay="0"/>
                                          </p:stCondLst>
                                        </p:cTn>
                                        <p:tgtEl>
                                          <p:spTgt spid="8202">
                                            <p:txEl>
                                              <p:pRg st="0" end="0"/>
                                            </p:txEl>
                                          </p:spTgt>
                                        </p:tgtEl>
                                        <p:attrNameLst>
                                          <p:attrName>style.visibility</p:attrName>
                                        </p:attrNameLst>
                                      </p:cBhvr>
                                      <p:to>
                                        <p:strVal val="visible"/>
                                      </p:to>
                                    </p:set>
                                    <p:animEffect transition="in" filter="wipe(up)">
                                      <p:cBhvr>
                                        <p:cTn id="51" dur="2000"/>
                                        <p:tgtEl>
                                          <p:spTgt spid="82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3" grpId="0" build="allAtOnce"/>
      <p:bldP spid="8194" grpId="0" build="allAtOnce"/>
      <p:bldP spid="8195" grpId="0" build="allAtOnce"/>
      <p:bldP spid="8196" grpId="0" build="allAtOnce"/>
      <p:bldP spid="8197" grpId="0" build="allAtOnce"/>
      <p:bldP spid="8198" grpId="0" build="allAtOnce"/>
      <p:bldP spid="10" grpId="0" build="allAtOnce"/>
      <p:bldP spid="8199" grpId="0" build="allAtOnce"/>
      <p:bldP spid="8200" grpId="0" build="allAtOnce"/>
      <p:bldP spid="8201" grpId="0" build="allAtOnce"/>
      <p:bldP spid="820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241012"/>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a:ln>
                  <a:noFill/>
                </a:ln>
                <a:solidFill>
                  <a:schemeClr val="tx1"/>
                </a:solidFill>
                <a:effectLst/>
                <a:latin typeface="+mj-lt"/>
                <a:ea typeface="Times New Roman" pitchFamily="18" charset="0"/>
                <a:cs typeface="Arial" pitchFamily="34" charset="0"/>
              </a:rPr>
              <a:t>Выделяются разные виды готовности к школе</a:t>
            </a:r>
            <a:r>
              <a:rPr kumimoji="0" lang="ru-RU"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304800" y="1219200"/>
            <a:ext cx="472558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effectLst/>
                <a:latin typeface="+mj-lt"/>
                <a:ea typeface="Times New Roman" pitchFamily="18" charset="0"/>
                <a:cs typeface="Arial" pitchFamily="34" charset="0"/>
              </a:rPr>
              <a:t>•</a:t>
            </a: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Психологическая готовность</a:t>
            </a:r>
            <a:endParaRPr kumimoji="0" lang="ru-RU" sz="2800" b="0" i="0" u="none" strike="noStrike" cap="none" normalizeH="0" baseline="0" dirty="0">
              <a:ln>
                <a:noFill/>
              </a:ln>
              <a:solidFill>
                <a:schemeClr val="tx2"/>
              </a:solidFill>
              <a:effectLst/>
              <a:latin typeface="+mj-lt"/>
              <a:cs typeface="Arial" pitchFamily="34" charset="0"/>
            </a:endParaRPr>
          </a:p>
        </p:txBody>
      </p:sp>
      <p:sp>
        <p:nvSpPr>
          <p:cNvPr id="9219" name="Rectangle 3"/>
          <p:cNvSpPr>
            <a:spLocks noChangeArrowheads="1"/>
          </p:cNvSpPr>
          <p:nvPr/>
        </p:nvSpPr>
        <p:spPr bwMode="auto">
          <a:xfrm>
            <a:off x="228600" y="1676400"/>
            <a:ext cx="10531153"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1"/>
                </a:solidFill>
                <a:effectLst/>
                <a:latin typeface="+mj-lt"/>
                <a:ea typeface="Times New Roman" pitchFamily="18" charset="0"/>
                <a:cs typeface="Arial" pitchFamily="34" charset="0"/>
              </a:rPr>
              <a:t>•</a:t>
            </a: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Физическая готовность: состояние здоровья, физическое развитие,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 развитие мелких групп мышц, развитие основных движений</a:t>
            </a:r>
            <a:endParaRPr kumimoji="0" lang="ru-RU" sz="2800" b="0" i="0" u="none" strike="noStrike" cap="none" normalizeH="0" baseline="0" dirty="0">
              <a:ln>
                <a:noFill/>
              </a:ln>
              <a:solidFill>
                <a:schemeClr val="tx2"/>
              </a:solidFill>
              <a:effectLst/>
              <a:latin typeface="+mj-lt"/>
              <a:cs typeface="Arial" pitchFamily="34" charset="0"/>
            </a:endParaRPr>
          </a:p>
        </p:txBody>
      </p:sp>
      <p:sp>
        <p:nvSpPr>
          <p:cNvPr id="9220" name="Rectangle 4"/>
          <p:cNvSpPr>
            <a:spLocks noChangeArrowheads="1"/>
          </p:cNvSpPr>
          <p:nvPr/>
        </p:nvSpPr>
        <p:spPr bwMode="auto">
          <a:xfrm>
            <a:off x="228600" y="2667000"/>
            <a:ext cx="899214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2"/>
                </a:solidFill>
                <a:effectLst/>
                <a:latin typeface="+mj-lt"/>
                <a:ea typeface="Times New Roman" pitchFamily="18" charset="0"/>
                <a:cs typeface="Arial" pitchFamily="34" charset="0"/>
              </a:rPr>
              <a:t>•Специальная готовность: умение читать, считать, писать</a:t>
            </a:r>
            <a:endParaRPr kumimoji="0" lang="ru-RU" sz="2800" b="0" i="0" u="none" strike="noStrike" cap="none" normalizeH="0" baseline="0" dirty="0">
              <a:ln>
                <a:noFill/>
              </a:ln>
              <a:solidFill>
                <a:schemeClr val="tx2"/>
              </a:solidFill>
              <a:effectLst/>
              <a:latin typeface="+mj-lt"/>
              <a:cs typeface="Arial" pitchFamily="34" charset="0"/>
            </a:endParaRPr>
          </a:p>
        </p:txBody>
      </p:sp>
      <p:sp>
        <p:nvSpPr>
          <p:cNvPr id="9221" name="Rectangle 5"/>
          <p:cNvSpPr>
            <a:spLocks noChangeArrowheads="1"/>
          </p:cNvSpPr>
          <p:nvPr/>
        </p:nvSpPr>
        <p:spPr bwMode="auto">
          <a:xfrm>
            <a:off x="304800" y="3276600"/>
            <a:ext cx="11201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solidFill>
                  <a:srgbClr val="FF0000"/>
                </a:solidFill>
                <a:effectLst/>
                <a:latin typeface="+mj-lt"/>
                <a:ea typeface="Times New Roman" pitchFamily="18" charset="0"/>
                <a:cs typeface="Arial" pitchFamily="34" charset="0"/>
              </a:rPr>
              <a:t>Самое главное при переходе на качественно новую ступень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solidFill>
                  <a:srgbClr val="FF0000"/>
                </a:solidFill>
                <a:effectLst/>
                <a:latin typeface="+mj-lt"/>
                <a:ea typeface="Times New Roman" pitchFamily="18" charset="0"/>
                <a:cs typeface="Arial" pitchFamily="34" charset="0"/>
              </a:rPr>
              <a:t>психологическая готовность к учебной деятельности.</a:t>
            </a:r>
            <a:endParaRPr kumimoji="0" lang="ru-RU" sz="2800" b="1" i="0" u="none" strike="noStrike" cap="none" normalizeH="0" baseline="0" dirty="0">
              <a:ln>
                <a:noFill/>
              </a:ln>
              <a:solidFill>
                <a:srgbClr val="FF0000"/>
              </a:solidFill>
              <a:effectLst/>
              <a:latin typeface="+mj-lt"/>
              <a:cs typeface="Arial" pitchFamily="34" charset="0"/>
            </a:endParaRPr>
          </a:p>
        </p:txBody>
      </p:sp>
    </p:spTree>
    <p:extLst>
      <p:ext uri="{BB962C8B-B14F-4D97-AF65-F5344CB8AC3E}">
        <p14:creationId xmlns:p14="http://schemas.microsoft.com/office/powerpoint/2010/main" val="2798047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fade">
                                      <p:cBhvr>
                                        <p:cTn id="7" dur="2000"/>
                                        <p:tgtEl>
                                          <p:spTgt spid="9217">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9218">
                                            <p:txEl>
                                              <p:pRg st="0" end="0"/>
                                            </p:txEl>
                                          </p:spTgt>
                                        </p:tgtEl>
                                        <p:attrNameLst>
                                          <p:attrName>style.visibility</p:attrName>
                                        </p:attrNameLst>
                                      </p:cBhvr>
                                      <p:to>
                                        <p:strVal val="visible"/>
                                      </p:to>
                                    </p:set>
                                    <p:animEffect transition="in" filter="wipe(left)">
                                      <p:cBhvr>
                                        <p:cTn id="11" dur="2000"/>
                                        <p:tgtEl>
                                          <p:spTgt spid="9218">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wipe(left)">
                                      <p:cBhvr>
                                        <p:cTn id="15" dur="2000"/>
                                        <p:tgtEl>
                                          <p:spTgt spid="9219">
                                            <p:txEl>
                                              <p:pRg st="0" end="0"/>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Effect transition="in" filter="wipe(left)">
                                      <p:cBhvr>
                                        <p:cTn id="19" dur="2000"/>
                                        <p:tgtEl>
                                          <p:spTgt spid="9219">
                                            <p:txEl>
                                              <p:pRg st="1" end="1"/>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9220">
                                            <p:txEl>
                                              <p:pRg st="0" end="0"/>
                                            </p:txEl>
                                          </p:spTgt>
                                        </p:tgtEl>
                                        <p:attrNameLst>
                                          <p:attrName>style.visibility</p:attrName>
                                        </p:attrNameLst>
                                      </p:cBhvr>
                                      <p:to>
                                        <p:strVal val="visible"/>
                                      </p:to>
                                    </p:set>
                                    <p:animEffect transition="in" filter="wipe(left)">
                                      <p:cBhvr>
                                        <p:cTn id="23" dur="2000"/>
                                        <p:tgtEl>
                                          <p:spTgt spid="9220">
                                            <p:txEl>
                                              <p:pRg st="0" end="0"/>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221">
                                            <p:txEl>
                                              <p:pRg st="0" end="0"/>
                                            </p:txEl>
                                          </p:spTgt>
                                        </p:tgtEl>
                                        <p:attrNameLst>
                                          <p:attrName>style.visibility</p:attrName>
                                        </p:attrNameLst>
                                      </p:cBhvr>
                                      <p:to>
                                        <p:strVal val="visible"/>
                                      </p:to>
                                    </p:set>
                                    <p:animEffect transition="in" filter="fade">
                                      <p:cBhvr>
                                        <p:cTn id="27" dur="2000"/>
                                        <p:tgtEl>
                                          <p:spTgt spid="9221">
                                            <p:txEl>
                                              <p:pRg st="0" end="0"/>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9221">
                                            <p:txEl>
                                              <p:pRg st="1" end="1"/>
                                            </p:txEl>
                                          </p:spTgt>
                                        </p:tgtEl>
                                        <p:attrNameLst>
                                          <p:attrName>style.visibility</p:attrName>
                                        </p:attrNameLst>
                                      </p:cBhvr>
                                      <p:to>
                                        <p:strVal val="visible"/>
                                      </p:to>
                                    </p:set>
                                    <p:animEffect transition="in" filter="fade">
                                      <p:cBhvr>
                                        <p:cTn id="31" dur="2000"/>
                                        <p:tgtEl>
                                          <p:spTgt spid="92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build="allAtOnce"/>
      <p:bldP spid="9218" grpId="0" build="allAtOnce"/>
      <p:bldP spid="9219" grpId="0" build="allAtOnce"/>
      <p:bldP spid="9220" grpId="0" build="allAtOnce"/>
      <p:bldP spid="9221" grpId="0" build="allAtOnce"/>
    </p:bldLst>
  </p:timing>
</p:sld>
</file>

<file path=ppt/theme/theme1.xml><?xml version="1.0" encoding="utf-8"?>
<a:theme xmlns:a="http://schemas.openxmlformats.org/drawingml/2006/main" name="Молодые друзья,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A48A19-A147-4EA0-8120-5A930CEEB18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1F4DD25-C1C2-46B3-AB30-3E0E2E23E36A}">
  <ds:schemaRefs>
    <ds:schemaRef ds:uri="http://schemas.microsoft.com/sharepoint/v3/contenttype/forms"/>
  </ds:schemaRefs>
</ds:datastoreItem>
</file>

<file path=customXml/itemProps3.xml><?xml version="1.0" encoding="utf-8"?>
<ds:datastoreItem xmlns:ds="http://schemas.openxmlformats.org/officeDocument/2006/customXml" ds:itemID="{8920201C-A8DD-4CC4-91AD-21A90B9FE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Apex</Template>
  <TotalTime>0</TotalTime>
  <Words>490</Words>
  <Application>Microsoft Office PowerPoint</Application>
  <PresentationFormat>Широкоэкранный</PresentationFormat>
  <Paragraphs>81</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Times New Roman</vt:lpstr>
      <vt:lpstr>Wingdings</vt:lpstr>
      <vt:lpstr>Молодые друзья, 16 x 9</vt:lpstr>
      <vt:lpstr>Презентация PowerPoint</vt:lpstr>
      <vt:lpstr>Подготовка к школе – процесс многоплановый. И следует отметить, что начинать заниматься с детьми следует не только непосредственно перед                   поступлением в школу, а далеко до                       этого, с младшего дошкольного                                            возраста.</vt:lpstr>
      <vt:lpstr>Начало обучения в школе -новый этап в жизни ребёнка (да и родителей тоже, безусловно, требующий определенного уровня готовности к                      этому качественно новому этапу                     в жизни и совершенно новому                          виду  деятельности) </vt:lpstr>
      <vt:lpstr>Начальная школа –это основа всего образования, какие знания получат дети, так и дальше сложится учеба. Каждый ребенок идет в первый класс с надеждой, что в школе все у него будет хорошо. И учительница будет красивая и добрая, и одноклассники будут с ним дружить, и учиться он будет на пятерки. Но вот проходит несколько недель, и малыш уже без особой охоты собирается утром в школу. С понедельника начинает мечтать о выходных, а из школы приходит скучный и напряженный. В чем же дело? А дело в том, что не оправдались ожидания ребенка, связанные с новой интересной жизнью, а сам он оказался не совсем                               готовым к той реальности, которая называется «школьные будни».   </vt:lpstr>
      <vt:lpstr>Опрос будущих первоклассников на тему:  Почему ты хочешь идти в школу?</vt:lpstr>
      <vt:lpstr>Презентация PowerPoint</vt:lpstr>
      <vt:lpstr>Презентация PowerPoint</vt:lpstr>
      <vt:lpstr>Фундаментом успешной подготовки и адаптации ребёнка к школе являются: </vt:lpstr>
      <vt:lpstr>Презентация PowerPoint</vt:lpstr>
      <vt:lpstr>Презентация PowerPoint</vt:lpstr>
      <vt:lpstr>Интеллектуальная готовность предполагает развитие внимания, памяти, сформированные мыслительные операции анализа, синтеза, обобщения, установление закономерностей, пространственного мышления, умение устанавливать связи между явлениями и событиями, делать простейшие умозаключения на основе аналогии. К 6–7-и годам ребенок должен знать: •свой адрес и название города, в котором он живет; •название страны и ее столицы; •имена и отчества своих родителей, информацию о местах их работы; •времена года, их последовательность и основные признаки; •названия месяцев, дней недели; основные виды деревьев и цветов. </vt:lpstr>
      <vt:lpstr>Мотивационная готовность…  Иными словами, ребёнок  должен ориентироваться во времени, пространстве и подразумевает наличие желания принять новую социальную роль –                                                                                                             роль школьника. С этой целью родителям необходимо объяснить своему ребенку, что учёба – это труд, дети ходят учиться для получения знаний, которые необходимы каждому человеку. Следует давать ребенку только позитивную информацию о школе. Не следует запугивать детей школой, предстоящими трудностями, строгой дисциплиной.. Вам не обязательно до начала учебного года формировать любовь к школе, поскольку невозможно полюбить то, с чем еще не сталкивался. Достаточно дать понять ребенку, что учеба — это обязанность каждого человека и от того, насколько он будет успешен в учении, зависит отношение к нему многих из окружающих ребенка людей.      Подготавливая ребёнка к школе, необходимо научить его слушать, видеть,                                                            наблюдать, запоминать, перерабатывать                             полученную информацию. </vt:lpstr>
      <vt:lpstr>Волевая готовность предполагает наличие у ребенка: •способностей ставить перед собой цель, •принять решение о начале деятельности, •наметить план действий, •выполнить его, проявив определенные усилия, •оценить результат своей деятельности, •а также умения длительно выполнять не очень привлекательную работу. </vt:lpstr>
      <vt:lpstr>Презентация PowerPoint</vt:lpstr>
      <vt:lpstr>Коммуникативная готовность. Проявляется в умении ребенка подчинять свое поведение законам детских групп и нормам поведения, установленным в классе. Она предполагает способность включиться в детское сообщество, действовать совместно с другими ребятами, в случае необходимости уступать или отстаивать свою правоту, подчиняться или руководить. В целях развития коммуникативной компетентности следует поддерживать доброжелательные отношения вашего сына или дочери с окружающими. Личный пример терпимости во взаимоотношениях с друзьями, родными, соседями также                 играет большую роль в формировании этого вида                                                                                        готовности                                               к школе. </vt:lpstr>
      <vt:lpstr>Уровень умственного развития.  Ребенку необходим запас знаний. Родителям следует помнить, что само по себе количество знаний или навыков не может служить показателем развития. Школа ждет не столько образованного, сколько психологически подготовленного к учебному труду ребенка. Значительно существеннее не сами знания, а то, как дети умеют ими пользоваться, применять их при решении тех или иных задач. Родителей порой радует, что ребенок запомнил текст стихотворения, сказки. Действительно, у детей очень хорошая память, но важнее для умственного развития    понять текст, суметь пересказать его,                                   не исказив смысла и                                     последовательности событий.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2013-07-31T14:55:39Z</dcterms:created>
  <dcterms:modified xsi:type="dcterms:W3CDTF">2020-06-11T22:27:26Z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