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8" r:id="rId3"/>
    <p:sldId id="259" r:id="rId4"/>
    <p:sldId id="260" r:id="rId5"/>
    <p:sldId id="261" r:id="rId6"/>
    <p:sldId id="268" r:id="rId7"/>
    <p:sldId id="270" r:id="rId8"/>
    <p:sldId id="272" r:id="rId9"/>
    <p:sldId id="262" r:id="rId10"/>
    <p:sldId id="263" r:id="rId11"/>
    <p:sldId id="273" r:id="rId12"/>
    <p:sldId id="266" r:id="rId13"/>
    <p:sldId id="264" r:id="rId14"/>
    <p:sldId id="267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705" autoAdjust="0"/>
  </p:normalViewPr>
  <p:slideViewPr>
    <p:cSldViewPr>
      <p:cViewPr varScale="1">
        <p:scale>
          <a:sx n="80" d="100"/>
          <a:sy n="80" d="100"/>
        </p:scale>
        <p:origin x="-1435" y="-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640695-6756-4624-91F1-BDA45B2CE8FC}" type="datetimeFigureOut">
              <a:rPr lang="ru-RU" smtClean="0"/>
              <a:t>18.03.2015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B02974-5DFA-4E47-946F-24FADE8C4F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2071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B02974-5DFA-4E47-946F-24FADE8C4FF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7719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C29B8-8B07-4C21-A121-EE7AD3526FD8}" type="datetimeFigureOut">
              <a:rPr lang="ru-RU" smtClean="0"/>
              <a:t>18.03.2015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7330C-0730-42D6-B296-0F0A66AE8C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630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C29B8-8B07-4C21-A121-EE7AD3526FD8}" type="datetimeFigureOut">
              <a:rPr lang="ru-RU" smtClean="0"/>
              <a:t>18.03.2015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7330C-0730-42D6-B296-0F0A66AE8C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5330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C29B8-8B07-4C21-A121-EE7AD3526FD8}" type="datetimeFigureOut">
              <a:rPr lang="ru-RU" smtClean="0"/>
              <a:t>18.03.2015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7330C-0730-42D6-B296-0F0A66AE8C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7896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C29B8-8B07-4C21-A121-EE7AD3526FD8}" type="datetimeFigureOut">
              <a:rPr lang="ru-RU" smtClean="0"/>
              <a:t>18.03.2015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7330C-0730-42D6-B296-0F0A66AE8C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846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C29B8-8B07-4C21-A121-EE7AD3526FD8}" type="datetimeFigureOut">
              <a:rPr lang="ru-RU" smtClean="0"/>
              <a:t>18.03.2015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7330C-0730-42D6-B296-0F0A66AE8C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9374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C29B8-8B07-4C21-A121-EE7AD3526FD8}" type="datetimeFigureOut">
              <a:rPr lang="ru-RU" smtClean="0"/>
              <a:t>18.03.2015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7330C-0730-42D6-B296-0F0A66AE8C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1119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C29B8-8B07-4C21-A121-EE7AD3526FD8}" type="datetimeFigureOut">
              <a:rPr lang="ru-RU" smtClean="0"/>
              <a:t>18.03.2015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7330C-0730-42D6-B296-0F0A66AE8C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771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C29B8-8B07-4C21-A121-EE7AD3526FD8}" type="datetimeFigureOut">
              <a:rPr lang="ru-RU" smtClean="0"/>
              <a:t>18.03.2015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7330C-0730-42D6-B296-0F0A66AE8C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046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C29B8-8B07-4C21-A121-EE7AD3526FD8}" type="datetimeFigureOut">
              <a:rPr lang="ru-RU" smtClean="0"/>
              <a:t>18.03.2015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7330C-0730-42D6-B296-0F0A66AE8C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5353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C29B8-8B07-4C21-A121-EE7AD3526FD8}" type="datetimeFigureOut">
              <a:rPr lang="ru-RU" smtClean="0"/>
              <a:t>18.03.2015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7330C-0730-42D6-B296-0F0A66AE8C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2901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C29B8-8B07-4C21-A121-EE7AD3526FD8}" type="datetimeFigureOut">
              <a:rPr lang="ru-RU" smtClean="0"/>
              <a:t>18.03.2015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7330C-0730-42D6-B296-0F0A66AE8C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2383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C29B8-8B07-4C21-A121-EE7AD3526FD8}" type="datetimeFigureOut">
              <a:rPr lang="ru-RU" smtClean="0"/>
              <a:t>18.03.2015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C7330C-0730-42D6-B296-0F0A66AE8C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5697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7" y="0"/>
            <a:ext cx="9118823" cy="6839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863" y="3789040"/>
            <a:ext cx="1758627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331" y="4077072"/>
            <a:ext cx="1811337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108520" y="912565"/>
            <a:ext cx="806489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</a:t>
            </a: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Мастер  - класс</a:t>
            </a:r>
          </a:p>
          <a:p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«Организация прогулок, </a:t>
            </a:r>
          </a:p>
          <a:p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организация двигательной </a:t>
            </a:r>
          </a:p>
          <a:p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деятельности  на свежем воздухе»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197" y="5819328"/>
            <a:ext cx="35821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Составил воспитатель: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МАДОУ – ЦРР – д/с №17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Бондарева Лариса Александровна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193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088" y="1600200"/>
            <a:ext cx="603582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9588" y="-381000"/>
            <a:ext cx="10163176" cy="7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54466"/>
            <a:ext cx="7817892" cy="4366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7358" y="4523626"/>
            <a:ext cx="9001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C00000"/>
                </a:solidFill>
              </a:rPr>
              <a:t>Правильно организованные и продуманные    прогулки помогают осуществлять задачи всестороннего развития детей </a:t>
            </a:r>
            <a:endParaRPr lang="ru-RU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21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2493" y="225514"/>
            <a:ext cx="6120680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     Игры на свежем воздухе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981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217024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7584" y="738010"/>
            <a:ext cx="5904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Профессор Т.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Сигерист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1600" y="1720840"/>
            <a:ext cx="77768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«Здоровье не означает просто отсутствие болезней: Это нечто положительное, это жизнерадостное и охотное выполнение обязанностей, которые жизнь возлагает на человека».</a:t>
            </a:r>
          </a:p>
        </p:txBody>
      </p:sp>
    </p:spTree>
    <p:extLst>
      <p:ext uri="{BB962C8B-B14F-4D97-AF65-F5344CB8AC3E}">
        <p14:creationId xmlns:p14="http://schemas.microsoft.com/office/powerpoint/2010/main" val="303795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217024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46870" y="930846"/>
            <a:ext cx="59766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Жан-Жак 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Руссо</a:t>
            </a:r>
            <a:r>
              <a:rPr lang="ru-RU" sz="4400" dirty="0" smtClean="0"/>
              <a:t>:</a:t>
            </a:r>
            <a:endParaRPr lang="ru-RU" sz="4400" dirty="0"/>
          </a:p>
        </p:txBody>
      </p:sp>
      <p:sp>
        <p:nvSpPr>
          <p:cNvPr id="5" name="TextBox 4"/>
          <p:cNvSpPr txBox="1"/>
          <p:nvPr/>
        </p:nvSpPr>
        <p:spPr>
          <a:xfrm>
            <a:off x="611560" y="2060848"/>
            <a:ext cx="820891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«Чтобы сделать ребенка умным и рассудительным, сделайте его крепким и здоровым: пусть он действует, бегает, кричит, пусть находится в постоянном движении». </a:t>
            </a:r>
          </a:p>
        </p:txBody>
      </p:sp>
    </p:spTree>
    <p:extLst>
      <p:ext uri="{BB962C8B-B14F-4D97-AF65-F5344CB8AC3E}">
        <p14:creationId xmlns:p14="http://schemas.microsoft.com/office/powerpoint/2010/main" val="313816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13564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560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913765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-221257"/>
            <a:ext cx="8784976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2060848"/>
            <a:ext cx="777686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- Формирование  умений  и  навыков  правильного  выполнения движений  в  различных  формах  организации  двигательной деятельности  у  детей.</a:t>
            </a:r>
          </a:p>
          <a:p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- Включение  здоровье  сберегающих  технологий</a:t>
            </a:r>
          </a:p>
          <a:p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- Развитие  творческих  способностей  детей.</a:t>
            </a:r>
          </a:p>
          <a:p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- Привитие  интереса  и  любви  к  физкультурной  деятельности и спорту.</a:t>
            </a:r>
          </a:p>
        </p:txBody>
      </p:sp>
    </p:spTree>
    <p:extLst>
      <p:ext uri="{BB962C8B-B14F-4D97-AF65-F5344CB8AC3E}">
        <p14:creationId xmlns:p14="http://schemas.microsoft.com/office/powerpoint/2010/main" val="6172877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99"/>
            <a:ext cx="10160000" cy="7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67745" y="486619"/>
            <a:ext cx="6624736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        Планирование прогулки   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87216" y="1436370"/>
            <a:ext cx="687727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Основная </a:t>
            </a:r>
            <a:r>
              <a:rPr lang="ru-RU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задача воспитателя состоит в обеспечении активной, содержательной, разнообразной и интересной для детей деятельности: игры, труда, наблюдений. При планировании содержания прогулки воспитатель предусматривает равномерное чередование спокойной и двигательной деятельности детей, правильное распределение физической нагрузки в течение всей прогулки.</a:t>
            </a:r>
          </a:p>
        </p:txBody>
      </p:sp>
    </p:spTree>
    <p:extLst>
      <p:ext uri="{BB962C8B-B14F-4D97-AF65-F5344CB8AC3E}">
        <p14:creationId xmlns:p14="http://schemas.microsoft.com/office/powerpoint/2010/main" val="33314420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088" y="1600200"/>
            <a:ext cx="603582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7" y="-354717"/>
            <a:ext cx="10272241" cy="7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31640" y="0"/>
            <a:ext cx="7812360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Содержание деятельности на прогулке зависит: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75656" y="1268760"/>
            <a:ext cx="16561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 smtClean="0"/>
          </a:p>
          <a:p>
            <a:r>
              <a:rPr lang="ru-RU" sz="2800" dirty="0" smtClean="0">
                <a:solidFill>
                  <a:srgbClr val="7030A0"/>
                </a:solidFill>
              </a:rPr>
              <a:t>Времени года</a:t>
            </a:r>
            <a:endParaRPr lang="ru-RU" sz="2800" dirty="0">
              <a:solidFill>
                <a:srgbClr val="7030A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86944" y="1522011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7030A0"/>
                </a:solidFill>
              </a:rPr>
              <a:t>Погоды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199112" y="1484784"/>
            <a:ext cx="2901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 smtClean="0"/>
          </a:p>
          <a:p>
            <a:r>
              <a:rPr lang="ru-RU" sz="2800" dirty="0" smtClean="0">
                <a:solidFill>
                  <a:srgbClr val="7030A0"/>
                </a:solidFill>
              </a:rPr>
              <a:t>Предшествующих занятий </a:t>
            </a:r>
            <a:endParaRPr lang="ru-RU" sz="2800" dirty="0">
              <a:solidFill>
                <a:srgbClr val="7030A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83767" y="3438292"/>
            <a:ext cx="2039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7030A0"/>
                </a:solidFill>
              </a:rPr>
              <a:t>Интересов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7236296" y="3979674"/>
            <a:ext cx="2456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7030A0"/>
                </a:solidFill>
              </a:rPr>
              <a:t>Возраста</a:t>
            </a:r>
            <a:r>
              <a:rPr lang="ru-RU" sz="2800" dirty="0" smtClean="0"/>
              <a:t> </a:t>
            </a:r>
            <a:endParaRPr lang="ru-RU" sz="2800" dirty="0"/>
          </a:p>
        </p:txBody>
      </p:sp>
      <p:cxnSp>
        <p:nvCxnSpPr>
          <p:cNvPr id="11" name="Прямая со стрелкой 10"/>
          <p:cNvCxnSpPr/>
          <p:nvPr/>
        </p:nvCxnSpPr>
        <p:spPr>
          <a:xfrm flipH="1">
            <a:off x="2483768" y="620688"/>
            <a:ext cx="1008000" cy="1125706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3511633" y="523220"/>
            <a:ext cx="0" cy="2736304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3503654" y="620688"/>
            <a:ext cx="852322" cy="936104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6948264" y="620688"/>
            <a:ext cx="0" cy="1340569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8388424" y="637674"/>
            <a:ext cx="0" cy="3079214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303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088" y="1600200"/>
            <a:ext cx="603582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3423" y="-265931"/>
            <a:ext cx="10163176" cy="7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75856" y="404663"/>
            <a:ext cx="5256584" cy="6463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600" dirty="0" smtClean="0"/>
              <a:t>   Прогулка способствует:  </a:t>
            </a:r>
            <a:endParaRPr lang="ru-RU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2195736" y="2276872"/>
            <a:ext cx="2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Повышению выносливости</a:t>
            </a:r>
            <a:endParaRPr lang="ru-RU" sz="2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64088" y="2303934"/>
            <a:ext cx="37079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Устойчивости к неблагоприятным воздействиям внешней среды (особенно к простудным заболеваниям)</a:t>
            </a:r>
            <a:endParaRPr lang="ru-RU" sz="2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flipH="1">
            <a:off x="3779912" y="1196752"/>
            <a:ext cx="1080120" cy="93610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6372200" y="1196752"/>
            <a:ext cx="845840" cy="93610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90117" y="3965925"/>
            <a:ext cx="1944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</a:rPr>
              <a:t>Умственному воспитанию </a:t>
            </a:r>
            <a:endParaRPr lang="ru-RU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87824" y="4643859"/>
            <a:ext cx="2304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</a:rPr>
              <a:t>Нравственному воспитанию </a:t>
            </a:r>
            <a:endParaRPr lang="ru-RU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84168" y="5151690"/>
            <a:ext cx="2016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</a:rPr>
              <a:t>Трудовому воспитанию </a:t>
            </a:r>
            <a:endParaRPr lang="ru-RU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 flipH="1">
            <a:off x="4067944" y="1196752"/>
            <a:ext cx="1296144" cy="318467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>
            <a:off x="2339752" y="3356992"/>
            <a:ext cx="2160240" cy="60893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4499992" y="3356992"/>
            <a:ext cx="1584176" cy="194421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82044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312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0766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898"/>
            <a:ext cx="925150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43608" y="404664"/>
            <a:ext cx="7416824" cy="7078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        Движения усиливают: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1813466"/>
            <a:ext cx="20882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Обмен веществ 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59832" y="1998132"/>
            <a:ext cx="3240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Кровообращение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580111" y="2938929"/>
            <a:ext cx="2088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Газообмен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88225" y="3933056"/>
            <a:ext cx="21602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Улучшают аппетит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977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088" y="1600200"/>
            <a:ext cx="603582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598" y="0"/>
            <a:ext cx="10163176" cy="7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61259" y="332656"/>
            <a:ext cx="4095117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            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Дети учатся: 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3609" y="1412776"/>
            <a:ext cx="1728191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Преодолевать различные препятствия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485183" y="1435635"/>
            <a:ext cx="1535807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Становятся более подвижными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488510" y="1556792"/>
            <a:ext cx="1891802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Вырабатываются двигательные умения и навыки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7787066" y="1700808"/>
            <a:ext cx="1465454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Укрепляется мышечная система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159732" y="3078252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Ловкими </a:t>
            </a:r>
            <a:endParaRPr lang="ru-RU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3491880" y="3100388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Смелыми </a:t>
            </a:r>
            <a:endParaRPr lang="ru-RU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5056461" y="3100388"/>
            <a:ext cx="18197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Выносливыми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7016427" y="3102065"/>
            <a:ext cx="1476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Активными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1187625" y="4365104"/>
            <a:ext cx="2196243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Положительное взаимодействие со сверстниками 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4355976" y="4437112"/>
            <a:ext cx="2078435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Формируется самостоятельность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7524329" y="4435574"/>
            <a:ext cx="1512167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Повышается жизненный тонус </a:t>
            </a:r>
            <a:endParaRPr lang="ru-RU" dirty="0"/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4185295" y="2339728"/>
            <a:ext cx="0" cy="28803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2771800" y="2624138"/>
            <a:ext cx="4752528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2771800" y="2624138"/>
            <a:ext cx="0" cy="4680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3995936" y="2624137"/>
            <a:ext cx="0" cy="4680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5796136" y="2624138"/>
            <a:ext cx="0" cy="4680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77" name="Прямая со стрелкой 3076"/>
          <p:cNvCxnSpPr/>
          <p:nvPr/>
        </p:nvCxnSpPr>
        <p:spPr>
          <a:xfrm>
            <a:off x="7524328" y="2624138"/>
            <a:ext cx="0" cy="4680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078" name="Стрелка вправо 3077"/>
          <p:cNvSpPr/>
          <p:nvPr/>
        </p:nvSpPr>
        <p:spPr>
          <a:xfrm>
            <a:off x="2915816" y="1874441"/>
            <a:ext cx="468052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80" name="Стрелка вправо 3079"/>
          <p:cNvSpPr/>
          <p:nvPr/>
        </p:nvSpPr>
        <p:spPr>
          <a:xfrm>
            <a:off x="7380312" y="1920160"/>
            <a:ext cx="311993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81" name="Стрелка вниз 3080"/>
          <p:cNvSpPr/>
          <p:nvPr/>
        </p:nvSpPr>
        <p:spPr>
          <a:xfrm>
            <a:off x="8524893" y="2780928"/>
            <a:ext cx="216024" cy="13681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82" name="Стрелка вправо 3081"/>
          <p:cNvSpPr/>
          <p:nvPr/>
        </p:nvSpPr>
        <p:spPr>
          <a:xfrm flipH="1">
            <a:off x="6588224" y="4659853"/>
            <a:ext cx="720080" cy="3896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83" name="Стрелка вправо 3082"/>
          <p:cNvSpPr/>
          <p:nvPr/>
        </p:nvSpPr>
        <p:spPr>
          <a:xfrm flipH="1">
            <a:off x="3537223" y="4580257"/>
            <a:ext cx="64807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84" name="Стрелка вправо 3083"/>
          <p:cNvSpPr/>
          <p:nvPr/>
        </p:nvSpPr>
        <p:spPr>
          <a:xfrm flipV="1">
            <a:off x="5056461" y="1855009"/>
            <a:ext cx="379635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67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275</Words>
  <Application>Microsoft Office PowerPoint</Application>
  <PresentationFormat>Экран (4:3)</PresentationFormat>
  <Paragraphs>54</Paragraphs>
  <Slides>14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Владелец</dc:creator>
  <cp:lastModifiedBy>Владелец</cp:lastModifiedBy>
  <cp:revision>24</cp:revision>
  <dcterms:created xsi:type="dcterms:W3CDTF">2015-03-16T18:42:02Z</dcterms:created>
  <dcterms:modified xsi:type="dcterms:W3CDTF">2015-03-18T16:59:06Z</dcterms:modified>
</cp:coreProperties>
</file>